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5" r:id="rId6"/>
    <p:sldId id="266" r:id="rId7"/>
    <p:sldId id="261" r:id="rId8"/>
    <p:sldId id="267" r:id="rId9"/>
    <p:sldId id="268" r:id="rId10"/>
    <p:sldId id="262" r:id="rId11"/>
    <p:sldId id="263" r:id="rId12"/>
    <p:sldId id="269" r:id="rId13"/>
    <p:sldId id="270" r:id="rId14"/>
    <p:sldId id="274" r:id="rId15"/>
    <p:sldId id="271" r:id="rId16"/>
    <p:sldId id="273" r:id="rId17"/>
    <p:sldId id="275" r:id="rId18"/>
    <p:sldId id="272" r:id="rId19"/>
    <p:sldId id="276" r:id="rId20"/>
    <p:sldId id="277" r:id="rId21"/>
    <p:sldId id="278" r:id="rId22"/>
    <p:sldId id="279" r:id="rId23"/>
    <p:sldId id="280" r:id="rId24"/>
    <p:sldId id="281"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D687A63-EFB8-48FD-9E63-C30842523DAD}" type="datetimeFigureOut">
              <a:rPr lang="ru-RU" smtClean="0"/>
              <a:t>31.01.2020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87FD5F-3196-4BAA-AA5C-6688DDF39DC4}" type="slidenum">
              <a:rPr lang="ru-RU" smtClean="0"/>
              <a:t>‹#›</a:t>
            </a:fld>
            <a:endParaRPr lang="ru-RU"/>
          </a:p>
        </p:txBody>
      </p:sp>
    </p:spTree>
    <p:extLst>
      <p:ext uri="{BB962C8B-B14F-4D97-AF65-F5344CB8AC3E}">
        <p14:creationId xmlns:p14="http://schemas.microsoft.com/office/powerpoint/2010/main" val="412851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D687A63-EFB8-48FD-9E63-C30842523DAD}" type="datetimeFigureOut">
              <a:rPr lang="ru-RU" smtClean="0"/>
              <a:t>31.01.2020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87FD5F-3196-4BAA-AA5C-6688DDF39DC4}" type="slidenum">
              <a:rPr lang="ru-RU" smtClean="0"/>
              <a:t>‹#›</a:t>
            </a:fld>
            <a:endParaRPr lang="ru-RU"/>
          </a:p>
        </p:txBody>
      </p:sp>
    </p:spTree>
    <p:extLst>
      <p:ext uri="{BB962C8B-B14F-4D97-AF65-F5344CB8AC3E}">
        <p14:creationId xmlns:p14="http://schemas.microsoft.com/office/powerpoint/2010/main" val="77792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7D687A63-EFB8-48FD-9E63-C30842523DAD}" type="datetimeFigureOut">
              <a:rPr lang="ru-RU" smtClean="0"/>
              <a:t>31.01.2020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87FD5F-3196-4BAA-AA5C-6688DDF39DC4}" type="slidenum">
              <a:rPr lang="ru-RU" smtClean="0"/>
              <a:t>‹#›</a:t>
            </a:fld>
            <a:endParaRPr lang="ru-RU"/>
          </a:p>
        </p:txBody>
      </p:sp>
    </p:spTree>
    <p:extLst>
      <p:ext uri="{BB962C8B-B14F-4D97-AF65-F5344CB8AC3E}">
        <p14:creationId xmlns:p14="http://schemas.microsoft.com/office/powerpoint/2010/main" val="3113242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7D687A63-EFB8-48FD-9E63-C30842523DAD}" type="datetimeFigureOut">
              <a:rPr lang="ru-RU" smtClean="0"/>
              <a:t>31.01.2020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87FD5F-3196-4BAA-AA5C-6688DDF39DC4}"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20272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687A63-EFB8-48FD-9E63-C30842523DAD}" type="datetimeFigureOut">
              <a:rPr lang="ru-RU" smtClean="0"/>
              <a:t>31.01.2020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87FD5F-3196-4BAA-AA5C-6688DDF39DC4}" type="slidenum">
              <a:rPr lang="ru-RU" smtClean="0"/>
              <a:t>‹#›</a:t>
            </a:fld>
            <a:endParaRPr lang="ru-RU"/>
          </a:p>
        </p:txBody>
      </p:sp>
    </p:spTree>
    <p:extLst>
      <p:ext uri="{BB962C8B-B14F-4D97-AF65-F5344CB8AC3E}">
        <p14:creationId xmlns:p14="http://schemas.microsoft.com/office/powerpoint/2010/main" val="3981988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687A63-EFB8-48FD-9E63-C30842523DAD}" type="datetimeFigureOut">
              <a:rPr lang="ru-RU" smtClean="0"/>
              <a:t>31.01.2020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87FD5F-3196-4BAA-AA5C-6688DDF39DC4}" type="slidenum">
              <a:rPr lang="ru-RU" smtClean="0"/>
              <a:t>‹#›</a:t>
            </a:fld>
            <a:endParaRPr lang="ru-RU"/>
          </a:p>
        </p:txBody>
      </p:sp>
    </p:spTree>
    <p:extLst>
      <p:ext uri="{BB962C8B-B14F-4D97-AF65-F5344CB8AC3E}">
        <p14:creationId xmlns:p14="http://schemas.microsoft.com/office/powerpoint/2010/main" val="2557687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687A63-EFB8-48FD-9E63-C30842523DAD}" type="datetimeFigureOut">
              <a:rPr lang="ru-RU" smtClean="0"/>
              <a:t>31.01.2020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87FD5F-3196-4BAA-AA5C-6688DDF39DC4}" type="slidenum">
              <a:rPr lang="ru-RU" smtClean="0"/>
              <a:t>‹#›</a:t>
            </a:fld>
            <a:endParaRPr lang="ru-RU"/>
          </a:p>
        </p:txBody>
      </p:sp>
    </p:spTree>
    <p:extLst>
      <p:ext uri="{BB962C8B-B14F-4D97-AF65-F5344CB8AC3E}">
        <p14:creationId xmlns:p14="http://schemas.microsoft.com/office/powerpoint/2010/main" val="14630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D687A63-EFB8-48FD-9E63-C30842523DAD}" type="datetimeFigureOut">
              <a:rPr lang="ru-RU" smtClean="0"/>
              <a:t>31.01.2020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87FD5F-3196-4BAA-AA5C-6688DDF39DC4}" type="slidenum">
              <a:rPr lang="ru-RU" smtClean="0"/>
              <a:t>‹#›</a:t>
            </a:fld>
            <a:endParaRPr lang="ru-RU"/>
          </a:p>
        </p:txBody>
      </p:sp>
    </p:spTree>
    <p:extLst>
      <p:ext uri="{BB962C8B-B14F-4D97-AF65-F5344CB8AC3E}">
        <p14:creationId xmlns:p14="http://schemas.microsoft.com/office/powerpoint/2010/main" val="3258610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D687A63-EFB8-48FD-9E63-C30842523DAD}" type="datetimeFigureOut">
              <a:rPr lang="ru-RU" smtClean="0"/>
              <a:t>31.01.2020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87FD5F-3196-4BAA-AA5C-6688DDF39DC4}" type="slidenum">
              <a:rPr lang="ru-RU" smtClean="0"/>
              <a:t>‹#›</a:t>
            </a:fld>
            <a:endParaRPr lang="ru-RU"/>
          </a:p>
        </p:txBody>
      </p:sp>
    </p:spTree>
    <p:extLst>
      <p:ext uri="{BB962C8B-B14F-4D97-AF65-F5344CB8AC3E}">
        <p14:creationId xmlns:p14="http://schemas.microsoft.com/office/powerpoint/2010/main" val="395943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7D687A63-EFB8-48FD-9E63-C30842523DAD}" type="datetimeFigureOut">
              <a:rPr lang="ru-RU" smtClean="0"/>
              <a:t>31.01.2020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87FD5F-3196-4BAA-AA5C-6688DDF39DC4}" type="slidenum">
              <a:rPr lang="ru-RU" smtClean="0"/>
              <a:t>‹#›</a:t>
            </a:fld>
            <a:endParaRPr lang="ru-RU"/>
          </a:p>
        </p:txBody>
      </p:sp>
    </p:spTree>
    <p:extLst>
      <p:ext uri="{BB962C8B-B14F-4D97-AF65-F5344CB8AC3E}">
        <p14:creationId xmlns:p14="http://schemas.microsoft.com/office/powerpoint/2010/main" val="4291625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D687A63-EFB8-48FD-9E63-C30842523DAD}" type="datetimeFigureOut">
              <a:rPr lang="ru-RU" smtClean="0"/>
              <a:t>31.01.2020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87FD5F-3196-4BAA-AA5C-6688DDF39DC4}" type="slidenum">
              <a:rPr lang="ru-RU" smtClean="0"/>
              <a:t>‹#›</a:t>
            </a:fld>
            <a:endParaRPr lang="ru-RU"/>
          </a:p>
        </p:txBody>
      </p:sp>
    </p:spTree>
    <p:extLst>
      <p:ext uri="{BB962C8B-B14F-4D97-AF65-F5344CB8AC3E}">
        <p14:creationId xmlns:p14="http://schemas.microsoft.com/office/powerpoint/2010/main" val="361036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D687A63-EFB8-48FD-9E63-C30842523DAD}" type="datetimeFigureOut">
              <a:rPr lang="ru-RU" smtClean="0"/>
              <a:t>31.01.2020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87FD5F-3196-4BAA-AA5C-6688DDF39DC4}" type="slidenum">
              <a:rPr lang="ru-RU" smtClean="0"/>
              <a:t>‹#›</a:t>
            </a:fld>
            <a:endParaRPr lang="ru-RU"/>
          </a:p>
        </p:txBody>
      </p:sp>
    </p:spTree>
    <p:extLst>
      <p:ext uri="{BB962C8B-B14F-4D97-AF65-F5344CB8AC3E}">
        <p14:creationId xmlns:p14="http://schemas.microsoft.com/office/powerpoint/2010/main" val="263917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D687A63-EFB8-48FD-9E63-C30842523DAD}" type="datetimeFigureOut">
              <a:rPr lang="ru-RU" smtClean="0"/>
              <a:t>31.01.2020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F87FD5F-3196-4BAA-AA5C-6688DDF39DC4}" type="slidenum">
              <a:rPr lang="ru-RU" smtClean="0"/>
              <a:t>‹#›</a:t>
            </a:fld>
            <a:endParaRPr lang="ru-RU"/>
          </a:p>
        </p:txBody>
      </p:sp>
    </p:spTree>
    <p:extLst>
      <p:ext uri="{BB962C8B-B14F-4D97-AF65-F5344CB8AC3E}">
        <p14:creationId xmlns:p14="http://schemas.microsoft.com/office/powerpoint/2010/main" val="45125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7D687A63-EFB8-48FD-9E63-C30842523DAD}" type="datetimeFigureOut">
              <a:rPr lang="ru-RU" smtClean="0"/>
              <a:t>31.01.2020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1F87FD5F-3196-4BAA-AA5C-6688DDF39DC4}" type="slidenum">
              <a:rPr lang="ru-RU" smtClean="0"/>
              <a:t>‹#›</a:t>
            </a:fld>
            <a:endParaRPr lang="ru-RU"/>
          </a:p>
        </p:txBody>
      </p:sp>
    </p:spTree>
    <p:extLst>
      <p:ext uri="{BB962C8B-B14F-4D97-AF65-F5344CB8AC3E}">
        <p14:creationId xmlns:p14="http://schemas.microsoft.com/office/powerpoint/2010/main" val="8574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D687A63-EFB8-48FD-9E63-C30842523DAD}" type="datetimeFigureOut">
              <a:rPr lang="ru-RU" smtClean="0"/>
              <a:t>31.01.2020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1F87FD5F-3196-4BAA-AA5C-6688DDF39DC4}" type="slidenum">
              <a:rPr lang="ru-RU" smtClean="0"/>
              <a:t>‹#›</a:t>
            </a:fld>
            <a:endParaRPr lang="ru-RU"/>
          </a:p>
        </p:txBody>
      </p:sp>
    </p:spTree>
    <p:extLst>
      <p:ext uri="{BB962C8B-B14F-4D97-AF65-F5344CB8AC3E}">
        <p14:creationId xmlns:p14="http://schemas.microsoft.com/office/powerpoint/2010/main" val="1056643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7D687A63-EFB8-48FD-9E63-C30842523DAD}" type="datetimeFigureOut">
              <a:rPr lang="ru-RU" smtClean="0"/>
              <a:t>31.01.2020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1F87FD5F-3196-4BAA-AA5C-6688DDF39DC4}" type="slidenum">
              <a:rPr lang="ru-RU" smtClean="0"/>
              <a:t>‹#›</a:t>
            </a:fld>
            <a:endParaRPr lang="ru-RU"/>
          </a:p>
        </p:txBody>
      </p:sp>
    </p:spTree>
    <p:extLst>
      <p:ext uri="{BB962C8B-B14F-4D97-AF65-F5344CB8AC3E}">
        <p14:creationId xmlns:p14="http://schemas.microsoft.com/office/powerpoint/2010/main" val="293973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D687A63-EFB8-48FD-9E63-C30842523DAD}" type="datetimeFigureOut">
              <a:rPr lang="ru-RU" smtClean="0"/>
              <a:t>31.01.2020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87FD5F-3196-4BAA-AA5C-6688DDF39DC4}" type="slidenum">
              <a:rPr lang="ru-RU" smtClean="0"/>
              <a:t>‹#›</a:t>
            </a:fld>
            <a:endParaRPr lang="ru-RU"/>
          </a:p>
        </p:txBody>
      </p:sp>
    </p:spTree>
    <p:extLst>
      <p:ext uri="{BB962C8B-B14F-4D97-AF65-F5344CB8AC3E}">
        <p14:creationId xmlns:p14="http://schemas.microsoft.com/office/powerpoint/2010/main" val="3442282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D687A63-EFB8-48FD-9E63-C30842523DAD}" type="datetimeFigureOut">
              <a:rPr lang="ru-RU" smtClean="0"/>
              <a:t>31.01.2020</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F87FD5F-3196-4BAA-AA5C-6688DDF39DC4}" type="slidenum">
              <a:rPr lang="ru-RU" smtClean="0"/>
              <a:t>‹#›</a:t>
            </a:fld>
            <a:endParaRPr lang="ru-RU"/>
          </a:p>
        </p:txBody>
      </p:sp>
    </p:spTree>
    <p:extLst>
      <p:ext uri="{BB962C8B-B14F-4D97-AF65-F5344CB8AC3E}">
        <p14:creationId xmlns:p14="http://schemas.microsoft.com/office/powerpoint/2010/main" val="72425877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a:extLst>
              <a:ext uri="{FF2B5EF4-FFF2-40B4-BE49-F238E27FC236}">
                <a16:creationId xmlns:a16="http://schemas.microsoft.com/office/drawing/2014/main" id="{1E19D5E0-0A5A-4C7D-9BB7-5E612A6258B4}"/>
              </a:ext>
            </a:extLst>
          </p:cNvPr>
          <p:cNvSpPr>
            <a:spLocks noGrp="1"/>
          </p:cNvSpPr>
          <p:nvPr>
            <p:ph type="title"/>
          </p:nvPr>
        </p:nvSpPr>
        <p:spPr>
          <a:xfrm>
            <a:off x="1225295" y="3180134"/>
            <a:ext cx="8825657" cy="2017206"/>
          </a:xfrm>
        </p:spPr>
        <p:txBody>
          <a:bodyPr/>
          <a:lstStyle/>
          <a:p>
            <a:pPr algn="ctr"/>
            <a:r>
              <a:rPr lang="ru-RU" dirty="0"/>
              <a:t>Тема: Пускорегулирующая и защитная аппаратура.</a:t>
            </a:r>
            <a:br>
              <a:rPr lang="ru-RU" dirty="0"/>
            </a:br>
            <a:r>
              <a:rPr lang="ru-RU" dirty="0"/>
              <a:t>Часть первая</a:t>
            </a:r>
            <a:endParaRPr lang="ru-RU" sz="3200" dirty="0"/>
          </a:p>
        </p:txBody>
      </p:sp>
      <p:sp>
        <p:nvSpPr>
          <p:cNvPr id="13" name="Текст 12">
            <a:extLst>
              <a:ext uri="{FF2B5EF4-FFF2-40B4-BE49-F238E27FC236}">
                <a16:creationId xmlns:a16="http://schemas.microsoft.com/office/drawing/2014/main" id="{910336E9-DEBE-4C73-9FB5-2A52C820A358}"/>
              </a:ext>
            </a:extLst>
          </p:cNvPr>
          <p:cNvSpPr>
            <a:spLocks noGrp="1"/>
          </p:cNvSpPr>
          <p:nvPr>
            <p:ph type="body" idx="1"/>
          </p:nvPr>
        </p:nvSpPr>
        <p:spPr>
          <a:xfrm>
            <a:off x="1154955" y="1698296"/>
            <a:ext cx="8825658" cy="1481838"/>
          </a:xfrm>
        </p:spPr>
        <p:txBody>
          <a:bodyPr>
            <a:normAutofit/>
          </a:bodyPr>
          <a:lstStyle/>
          <a:p>
            <a:pPr algn="ctr"/>
            <a:r>
              <a:rPr lang="ru-RU" sz="3600" dirty="0"/>
              <a:t>Курс: электромеханическое оборудование</a:t>
            </a:r>
          </a:p>
        </p:txBody>
      </p:sp>
      <p:sp>
        <p:nvSpPr>
          <p:cNvPr id="14" name="Текст 12">
            <a:extLst>
              <a:ext uri="{FF2B5EF4-FFF2-40B4-BE49-F238E27FC236}">
                <a16:creationId xmlns:a16="http://schemas.microsoft.com/office/drawing/2014/main" id="{CC711733-2586-468E-B01B-6FFF75B199CB}"/>
              </a:ext>
            </a:extLst>
          </p:cNvPr>
          <p:cNvSpPr txBox="1">
            <a:spLocks/>
          </p:cNvSpPr>
          <p:nvPr/>
        </p:nvSpPr>
        <p:spPr>
          <a:xfrm>
            <a:off x="1154955" y="368125"/>
            <a:ext cx="8825658" cy="860400"/>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ru-RU" dirty="0"/>
              <a:t>Государственное бюджетное профессиональное образовательное учреждение города Москвы "Театральный художественно-технический колледж"</a:t>
            </a:r>
            <a:endParaRPr lang="ru-RU" sz="2800" dirty="0"/>
          </a:p>
        </p:txBody>
      </p:sp>
      <p:sp>
        <p:nvSpPr>
          <p:cNvPr id="15" name="Текст 12">
            <a:extLst>
              <a:ext uri="{FF2B5EF4-FFF2-40B4-BE49-F238E27FC236}">
                <a16:creationId xmlns:a16="http://schemas.microsoft.com/office/drawing/2014/main" id="{92E0CBD3-F268-439F-BD8A-0D0F23F71C44}"/>
              </a:ext>
            </a:extLst>
          </p:cNvPr>
          <p:cNvSpPr txBox="1">
            <a:spLocks/>
          </p:cNvSpPr>
          <p:nvPr/>
        </p:nvSpPr>
        <p:spPr>
          <a:xfrm>
            <a:off x="1154955" y="6030761"/>
            <a:ext cx="8825658" cy="610781"/>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ru-RU" dirty="0"/>
              <a:t>Преподаватель</a:t>
            </a:r>
            <a:br>
              <a:rPr lang="ru-RU" dirty="0"/>
            </a:br>
            <a:r>
              <a:rPr lang="ru-RU" dirty="0" err="1"/>
              <a:t>шахверанов</a:t>
            </a:r>
            <a:r>
              <a:rPr lang="ru-RU" dirty="0"/>
              <a:t> </a:t>
            </a:r>
            <a:r>
              <a:rPr lang="ru-RU" dirty="0" err="1"/>
              <a:t>руслан</a:t>
            </a:r>
            <a:r>
              <a:rPr lang="ru-RU" dirty="0"/>
              <a:t> </a:t>
            </a:r>
            <a:r>
              <a:rPr lang="ru-RU" dirty="0" err="1"/>
              <a:t>алиевич</a:t>
            </a:r>
            <a:endParaRPr lang="ru-RU" sz="2800" dirty="0"/>
          </a:p>
        </p:txBody>
      </p:sp>
    </p:spTree>
    <p:extLst>
      <p:ext uri="{BB962C8B-B14F-4D97-AF65-F5344CB8AC3E}">
        <p14:creationId xmlns:p14="http://schemas.microsoft.com/office/powerpoint/2010/main" val="50095007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13B150-C272-4438-A5CC-903780A5C52F}"/>
              </a:ext>
            </a:extLst>
          </p:cNvPr>
          <p:cNvSpPr>
            <a:spLocks noGrp="1"/>
          </p:cNvSpPr>
          <p:nvPr>
            <p:ph type="title"/>
          </p:nvPr>
        </p:nvSpPr>
        <p:spPr>
          <a:xfrm>
            <a:off x="1146163" y="0"/>
            <a:ext cx="8825657" cy="696673"/>
          </a:xfrm>
        </p:spPr>
        <p:txBody>
          <a:bodyPr/>
          <a:lstStyle/>
          <a:p>
            <a:r>
              <a:rPr lang="ru-RU" dirty="0"/>
              <a:t>Пакетные переключатели</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998" y="782515"/>
            <a:ext cx="5869858" cy="5943600"/>
          </a:xfrm>
          <a:prstGeom prst="rect">
            <a:avLst/>
          </a:prstGeom>
        </p:spPr>
      </p:pic>
      <p:sp>
        <p:nvSpPr>
          <p:cNvPr id="7" name="Прямоугольник 6"/>
          <p:cNvSpPr/>
          <p:nvPr/>
        </p:nvSpPr>
        <p:spPr>
          <a:xfrm>
            <a:off x="339970" y="995599"/>
            <a:ext cx="5559668" cy="5016758"/>
          </a:xfrm>
          <a:prstGeom prst="rect">
            <a:avLst/>
          </a:prstGeom>
        </p:spPr>
        <p:txBody>
          <a:bodyPr wrap="square">
            <a:spAutoFit/>
          </a:bodyPr>
          <a:lstStyle/>
          <a:p>
            <a:r>
              <a:rPr lang="ru-RU" sz="2000" dirty="0"/>
              <a:t>Кроме пакетных выключателей, широко применяются и пакетные переключатели. В пакетном переключателе только одно положение соответствует отключенному состоянию приемника, а три остальных - включенному различными способами.</a:t>
            </a:r>
          </a:p>
          <a:p>
            <a:endParaRPr lang="ru-RU" sz="2000" dirty="0"/>
          </a:p>
          <a:p>
            <a:r>
              <a:rPr lang="ru-RU" sz="2000" dirty="0"/>
              <a:t>От трехполюсного рубильника он отличается тем, что подвижные контакты (ножи) имеют не одно, а два замкнутых положения. Ножи могут замыкаться с тремя левыми и тремя правыми неподвижными контактами. Такие переключатели применяются для включения трехфазных двигателей и изменения направления их вращения </a:t>
            </a:r>
          </a:p>
        </p:txBody>
      </p:sp>
    </p:spTree>
    <p:extLst>
      <p:ext uri="{BB962C8B-B14F-4D97-AF65-F5344CB8AC3E}">
        <p14:creationId xmlns:p14="http://schemas.microsoft.com/office/powerpoint/2010/main" val="293892875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812C4D-9684-434D-A8F4-07A4B04FAE4B}"/>
              </a:ext>
            </a:extLst>
          </p:cNvPr>
          <p:cNvSpPr>
            <a:spLocks noGrp="1"/>
          </p:cNvSpPr>
          <p:nvPr>
            <p:ph type="title"/>
          </p:nvPr>
        </p:nvSpPr>
        <p:spPr>
          <a:xfrm>
            <a:off x="1154954" y="186431"/>
            <a:ext cx="8825657" cy="525141"/>
          </a:xfrm>
        </p:spPr>
        <p:txBody>
          <a:bodyPr/>
          <a:lstStyle/>
          <a:p>
            <a:r>
              <a:rPr lang="ru-RU" dirty="0"/>
              <a:t>Магнитные пускатели</a:t>
            </a:r>
          </a:p>
        </p:txBody>
      </p:sp>
      <p:sp>
        <p:nvSpPr>
          <p:cNvPr id="4" name="TextBox 3">
            <a:extLst>
              <a:ext uri="{FF2B5EF4-FFF2-40B4-BE49-F238E27FC236}">
                <a16:creationId xmlns:a16="http://schemas.microsoft.com/office/drawing/2014/main" id="{0257A524-E4A5-43BD-BB4C-D6F32E6CFB93}"/>
              </a:ext>
            </a:extLst>
          </p:cNvPr>
          <p:cNvSpPr txBox="1"/>
          <p:nvPr/>
        </p:nvSpPr>
        <p:spPr>
          <a:xfrm>
            <a:off x="416801" y="1076962"/>
            <a:ext cx="8173284" cy="5016758"/>
          </a:xfrm>
          <a:prstGeom prst="rect">
            <a:avLst/>
          </a:prstGeom>
          <a:noFill/>
        </p:spPr>
        <p:txBody>
          <a:bodyPr wrap="square" rtlCol="0">
            <a:spAutoFit/>
          </a:bodyPr>
          <a:lstStyle/>
          <a:p>
            <a:r>
              <a:rPr lang="ru-RU" sz="2000" b="1" dirty="0"/>
              <a:t>Магнитные пускатели</a:t>
            </a:r>
            <a:r>
              <a:rPr lang="ru-RU" sz="2000" dirty="0"/>
              <a:t> предназначены, главным образом, для дистанционного управления трехфазными асинхронными электродвигателями с короткозамкнутым ротором, а именно:</a:t>
            </a:r>
          </a:p>
          <a:p>
            <a:endParaRPr lang="ru-RU" sz="2000" dirty="0"/>
          </a:p>
          <a:p>
            <a:pPr marL="285750" lvl="0" indent="-285750">
              <a:buFont typeface="Wingdings" panose="05000000000000000000" pitchFamily="2" charset="2"/>
              <a:buChar char="Ø"/>
            </a:pPr>
            <a:r>
              <a:rPr lang="ru-RU" sz="2000" dirty="0"/>
              <a:t>для пуска непосредственным подключением к сети и остановки (отключения) электродвигателя (нереверсивные пускатели),</a:t>
            </a:r>
          </a:p>
          <a:p>
            <a:pPr marL="285750" lvl="0" indent="-285750">
              <a:buFont typeface="Wingdings" panose="05000000000000000000" pitchFamily="2" charset="2"/>
              <a:buChar char="Ø"/>
            </a:pPr>
            <a:r>
              <a:rPr lang="ru-RU" sz="2000" dirty="0"/>
              <a:t>для пуска, остановки и реверса электродвигателя (реверсивные пускатели).</a:t>
            </a:r>
          </a:p>
          <a:p>
            <a:pPr marL="285750" lvl="0" indent="-285750">
              <a:buFont typeface="Wingdings" panose="05000000000000000000" pitchFamily="2" charset="2"/>
              <a:buChar char="Ø"/>
            </a:pPr>
            <a:endParaRPr lang="ru-RU" sz="2000" dirty="0"/>
          </a:p>
          <a:p>
            <a:r>
              <a:rPr lang="ru-RU" sz="2000" b="1" dirty="0"/>
              <a:t>Подразделяются на:</a:t>
            </a:r>
          </a:p>
          <a:p>
            <a:pPr marL="285750" indent="-285750">
              <a:buFont typeface="Wingdings" panose="05000000000000000000" pitchFamily="2" charset="2"/>
              <a:buChar char="Ø"/>
            </a:pPr>
            <a:r>
              <a:rPr lang="ru-RU" sz="2000" b="1" dirty="0"/>
              <a:t>Магнитные пускатели открытого исполнения</a:t>
            </a:r>
            <a:r>
              <a:rPr lang="ru-RU" sz="2000" dirty="0"/>
              <a:t>  </a:t>
            </a:r>
          </a:p>
          <a:p>
            <a:pPr marL="285750" indent="-285750">
              <a:buFont typeface="Wingdings" panose="05000000000000000000" pitchFamily="2" charset="2"/>
              <a:buChar char="Ø"/>
            </a:pPr>
            <a:r>
              <a:rPr lang="ru-RU" sz="2000" b="1" dirty="0"/>
              <a:t>Магнитные пускатели защищенного исполнения</a:t>
            </a:r>
            <a:endParaRPr lang="ru-RU" sz="2000" dirty="0"/>
          </a:p>
          <a:p>
            <a:pPr marL="285750" indent="-285750">
              <a:buFont typeface="Wingdings" panose="05000000000000000000" pitchFamily="2" charset="2"/>
              <a:buChar char="Ø"/>
            </a:pPr>
            <a:r>
              <a:rPr lang="ru-RU" sz="2000" b="1" dirty="0"/>
              <a:t>Магнитные пускатели пылебрызгонепроницаемого исполнения</a:t>
            </a:r>
            <a:r>
              <a:rPr lang="ru-RU" sz="2000" dirty="0"/>
              <a:t> </a:t>
            </a:r>
          </a:p>
        </p:txBody>
      </p:sp>
      <p:pic>
        <p:nvPicPr>
          <p:cNvPr id="6146" name="Picture 2" descr="Магнитный пускатель серии ПМ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7882" y="1492569"/>
            <a:ext cx="2778714" cy="320734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947882" y="4812393"/>
            <a:ext cx="2744488" cy="646331"/>
          </a:xfrm>
          <a:prstGeom prst="rect">
            <a:avLst/>
          </a:prstGeom>
        </p:spPr>
        <p:txBody>
          <a:bodyPr wrap="square">
            <a:spAutoFit/>
          </a:bodyPr>
          <a:lstStyle/>
          <a:p>
            <a:pPr algn="ctr"/>
            <a:r>
              <a:rPr lang="ru-RU" dirty="0"/>
              <a:t>Магнитный пускатель серии ПМЛ</a:t>
            </a:r>
          </a:p>
        </p:txBody>
      </p:sp>
    </p:spTree>
    <p:extLst>
      <p:ext uri="{BB962C8B-B14F-4D97-AF65-F5344CB8AC3E}">
        <p14:creationId xmlns:p14="http://schemas.microsoft.com/office/powerpoint/2010/main" val="124607088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812C4D-9684-434D-A8F4-07A4B04FAE4B}"/>
              </a:ext>
            </a:extLst>
          </p:cNvPr>
          <p:cNvSpPr>
            <a:spLocks noGrp="1"/>
          </p:cNvSpPr>
          <p:nvPr>
            <p:ph type="title"/>
          </p:nvPr>
        </p:nvSpPr>
        <p:spPr>
          <a:xfrm>
            <a:off x="1154954" y="98508"/>
            <a:ext cx="8825657" cy="604877"/>
          </a:xfrm>
        </p:spPr>
        <p:txBody>
          <a:bodyPr/>
          <a:lstStyle/>
          <a:p>
            <a:r>
              <a:rPr lang="ru-RU" sz="3600" dirty="0"/>
              <a:t>Устройство магнитного пускателя</a:t>
            </a:r>
          </a:p>
        </p:txBody>
      </p:sp>
      <p:sp>
        <p:nvSpPr>
          <p:cNvPr id="4" name="TextBox 3">
            <a:extLst>
              <a:ext uri="{FF2B5EF4-FFF2-40B4-BE49-F238E27FC236}">
                <a16:creationId xmlns:a16="http://schemas.microsoft.com/office/drawing/2014/main" id="{0257A524-E4A5-43BD-BB4C-D6F32E6CFB93}"/>
              </a:ext>
            </a:extLst>
          </p:cNvPr>
          <p:cNvSpPr txBox="1"/>
          <p:nvPr/>
        </p:nvSpPr>
        <p:spPr>
          <a:xfrm>
            <a:off x="52755" y="703385"/>
            <a:ext cx="8164491" cy="6063198"/>
          </a:xfrm>
          <a:prstGeom prst="rect">
            <a:avLst/>
          </a:prstGeom>
          <a:noFill/>
        </p:spPr>
        <p:txBody>
          <a:bodyPr wrap="square" rtlCol="0">
            <a:spAutoFit/>
          </a:bodyPr>
          <a:lstStyle/>
          <a:p>
            <a:r>
              <a:rPr lang="ru-RU" sz="2000" dirty="0"/>
              <a:t>Магнитные пускатели имеют </a:t>
            </a:r>
            <a:r>
              <a:rPr lang="ru-RU" sz="2000" b="1" dirty="0"/>
              <a:t>магнитную систему</a:t>
            </a:r>
            <a:r>
              <a:rPr lang="ru-RU" sz="2000" dirty="0"/>
              <a:t>, состоящую из </a:t>
            </a:r>
            <a:r>
              <a:rPr lang="ru-RU" sz="2000" b="1" dirty="0"/>
              <a:t>якоря</a:t>
            </a:r>
            <a:r>
              <a:rPr lang="ru-RU" sz="2000" dirty="0"/>
              <a:t> и </a:t>
            </a:r>
            <a:r>
              <a:rPr lang="ru-RU" sz="2000" b="1" dirty="0"/>
              <a:t>сердечника</a:t>
            </a:r>
            <a:r>
              <a:rPr lang="ru-RU" sz="2000" dirty="0"/>
              <a:t> и заключенную в пластмассовый корпус. На сердечнике помещена </a:t>
            </a:r>
            <a:r>
              <a:rPr lang="ru-RU" sz="2000" b="1" dirty="0"/>
              <a:t>втягивающая катушка</a:t>
            </a:r>
            <a:r>
              <a:rPr lang="ru-RU" sz="2000" dirty="0"/>
              <a:t>. По направляющим верхней части пускателя скользит траверса, на которой собраны якорь магнитной системы и </a:t>
            </a:r>
            <a:r>
              <a:rPr lang="ru-RU" sz="2000" b="1" dirty="0"/>
              <a:t>мостики главных и блокировочных контактов с пружинами</a:t>
            </a:r>
            <a:r>
              <a:rPr lang="ru-RU" sz="2000" dirty="0"/>
              <a:t>.</a:t>
            </a:r>
          </a:p>
          <a:p>
            <a:endParaRPr lang="ru-RU" sz="2000" b="1" dirty="0"/>
          </a:p>
          <a:p>
            <a:r>
              <a:rPr lang="ru-RU" sz="2000" dirty="0"/>
              <a:t>Принцип работы пускателя прост: </a:t>
            </a:r>
            <a:r>
              <a:rPr lang="ru-RU" sz="2000" b="1" i="1" dirty="0"/>
              <a:t>при подаче напряжения на катушку якорь притягивается к сердечнику</a:t>
            </a:r>
            <a:r>
              <a:rPr lang="ru-RU" sz="2000" dirty="0"/>
              <a:t>, нормально-открытые контакты замыкаются, нормально-закрытые размыкаются. При отключении пускателя происходит обратная картина.</a:t>
            </a:r>
          </a:p>
          <a:p>
            <a:endParaRPr lang="ru-RU" sz="2000" dirty="0"/>
          </a:p>
          <a:p>
            <a:r>
              <a:rPr lang="ru-RU" b="1" dirty="0"/>
              <a:t>Реверсивные магнитные пускатели</a:t>
            </a:r>
            <a:r>
              <a:rPr lang="ru-RU" dirty="0"/>
              <a:t> представляют собой два обычных пускателя, укрепленных на общем основании и имеющем электрические соединения, обеспечивающие </a:t>
            </a:r>
            <a:r>
              <a:rPr lang="ru-RU" b="1" dirty="0"/>
              <a:t>электрическую блокировку</a:t>
            </a:r>
            <a:r>
              <a:rPr lang="ru-RU" dirty="0"/>
              <a:t> через нормально-замкнутые блокировочные контакты обоих пускателей, которая предотвращает включение одного магнитного пускателя при включенном другом.</a:t>
            </a:r>
          </a:p>
        </p:txBody>
      </p:sp>
      <p:pic>
        <p:nvPicPr>
          <p:cNvPr id="7170" name="Picture 2" descr="Реверсивный магнитный пускател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1339" y="1765177"/>
            <a:ext cx="4049717" cy="3299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04621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57A524-E4A5-43BD-BB4C-D6F32E6CFB93}"/>
              </a:ext>
            </a:extLst>
          </p:cNvPr>
          <p:cNvSpPr txBox="1"/>
          <p:nvPr/>
        </p:nvSpPr>
        <p:spPr>
          <a:xfrm>
            <a:off x="254979" y="307732"/>
            <a:ext cx="5354513" cy="6186309"/>
          </a:xfrm>
          <a:prstGeom prst="rect">
            <a:avLst/>
          </a:prstGeom>
          <a:noFill/>
        </p:spPr>
        <p:txBody>
          <a:bodyPr wrap="square" rtlCol="0">
            <a:spAutoFit/>
          </a:bodyPr>
          <a:lstStyle/>
          <a:p>
            <a:r>
              <a:rPr lang="ru-RU" b="1" dirty="0"/>
              <a:t>Реверс электродвигателя</a:t>
            </a:r>
            <a:r>
              <a:rPr lang="ru-RU" dirty="0"/>
              <a:t> при помощи реверсивного пускателя осуществляется через предварительную остановку, т.е. по схеме: отключение вращающегося двигателя - полная остановка - включение на обратное вращения. В этом случает пускатель может управлять электродвигателем соответствующей мощности.</a:t>
            </a:r>
          </a:p>
          <a:p>
            <a:endParaRPr lang="ru-RU" dirty="0"/>
          </a:p>
          <a:p>
            <a:r>
              <a:rPr lang="ru-RU" dirty="0"/>
              <a:t>В случае применения реверсирования или торможения электродвигателя </a:t>
            </a:r>
            <a:r>
              <a:rPr lang="ru-RU" b="1" u="sng" dirty="0" err="1"/>
              <a:t>противовключением</a:t>
            </a:r>
            <a:r>
              <a:rPr lang="ru-RU" dirty="0"/>
              <a:t> его мощность должна быть выбрана ниже в 1,5 - 2 раза максимальной коммутационной мощности пускателя.</a:t>
            </a:r>
          </a:p>
          <a:p>
            <a:endParaRPr lang="ru-RU" dirty="0"/>
          </a:p>
          <a:p>
            <a:r>
              <a:rPr lang="ru-RU" dirty="0"/>
              <a:t>В этом режиме пускатель должен работать без механической блокировки. При этом электрическая блокировка через нормально-замкнутые контакты магнитного пускателя обязательна.</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4130" y="906317"/>
            <a:ext cx="6214903" cy="5235321"/>
          </a:xfrm>
          <a:prstGeom prst="rect">
            <a:avLst/>
          </a:prstGeom>
        </p:spPr>
      </p:pic>
    </p:spTree>
    <p:extLst>
      <p:ext uri="{BB962C8B-B14F-4D97-AF65-F5344CB8AC3E}">
        <p14:creationId xmlns:p14="http://schemas.microsoft.com/office/powerpoint/2010/main" val="356123276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812C4D-9684-434D-A8F4-07A4B04FAE4B}"/>
              </a:ext>
            </a:extLst>
          </p:cNvPr>
          <p:cNvSpPr>
            <a:spLocks noGrp="1"/>
          </p:cNvSpPr>
          <p:nvPr>
            <p:ph type="title"/>
          </p:nvPr>
        </p:nvSpPr>
        <p:spPr>
          <a:xfrm>
            <a:off x="1154954" y="98508"/>
            <a:ext cx="8825657" cy="604877"/>
          </a:xfrm>
        </p:spPr>
        <p:txBody>
          <a:bodyPr/>
          <a:lstStyle/>
          <a:p>
            <a:r>
              <a:rPr lang="ru-RU" sz="3600" dirty="0"/>
              <a:t>Автоматические выключатели</a:t>
            </a:r>
          </a:p>
        </p:txBody>
      </p:sp>
      <p:sp>
        <p:nvSpPr>
          <p:cNvPr id="4" name="TextBox 3">
            <a:extLst>
              <a:ext uri="{FF2B5EF4-FFF2-40B4-BE49-F238E27FC236}">
                <a16:creationId xmlns:a16="http://schemas.microsoft.com/office/drawing/2014/main" id="{0257A524-E4A5-43BD-BB4C-D6F32E6CFB93}"/>
              </a:ext>
            </a:extLst>
          </p:cNvPr>
          <p:cNvSpPr txBox="1"/>
          <p:nvPr/>
        </p:nvSpPr>
        <p:spPr>
          <a:xfrm>
            <a:off x="181996" y="957312"/>
            <a:ext cx="6083305" cy="5632311"/>
          </a:xfrm>
          <a:prstGeom prst="rect">
            <a:avLst/>
          </a:prstGeom>
          <a:noFill/>
        </p:spPr>
        <p:txBody>
          <a:bodyPr wrap="square" rtlCol="0">
            <a:spAutoFit/>
          </a:bodyPr>
          <a:lstStyle/>
          <a:p>
            <a:r>
              <a:rPr lang="ru-RU" sz="2800" b="1" dirty="0"/>
              <a:t>Автоматические выключатели </a:t>
            </a:r>
            <a:r>
              <a:rPr lang="ru-RU" sz="2800" dirty="0"/>
              <a:t>являются коммутационными электрическими аппаратами, предназначенными для проведения тока цепи в нормальных режимах и для автоматической защиты электрических сетей и оборудования от аварийных режимов, а также для нечастой коммутации номинальных токов (6-30 раз в сутки).</a:t>
            </a:r>
          </a:p>
          <a:p>
            <a:endParaRPr lang="ru-RU" sz="2400" dirty="0"/>
          </a:p>
        </p:txBody>
      </p:sp>
      <p:pic>
        <p:nvPicPr>
          <p:cNvPr id="3" name="Picture 2" descr="Картинки по запросу &quot;автоматические выключатели&quot;&quot;">
            <a:extLst>
              <a:ext uri="{FF2B5EF4-FFF2-40B4-BE49-F238E27FC236}">
                <a16:creationId xmlns:a16="http://schemas.microsoft.com/office/drawing/2014/main" id="{E6F8D66D-0116-463C-9602-FFB4E12A0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1207" y="957312"/>
            <a:ext cx="5638797" cy="563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61729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812C4D-9684-434D-A8F4-07A4B04FAE4B}"/>
              </a:ext>
            </a:extLst>
          </p:cNvPr>
          <p:cNvSpPr>
            <a:spLocks noGrp="1"/>
          </p:cNvSpPr>
          <p:nvPr>
            <p:ph type="title"/>
          </p:nvPr>
        </p:nvSpPr>
        <p:spPr>
          <a:xfrm>
            <a:off x="1154954" y="98508"/>
            <a:ext cx="8825657" cy="1064467"/>
          </a:xfrm>
        </p:spPr>
        <p:txBody>
          <a:bodyPr/>
          <a:lstStyle/>
          <a:p>
            <a:r>
              <a:rPr lang="ru-RU" sz="3600" dirty="0"/>
              <a:t>Автоматические выключатели:</a:t>
            </a:r>
            <a:br>
              <a:rPr lang="ru-RU" sz="3600" dirty="0"/>
            </a:br>
            <a:r>
              <a:rPr lang="ru-RU" sz="3600" dirty="0"/>
              <a:t>виды и классификация</a:t>
            </a:r>
          </a:p>
        </p:txBody>
      </p:sp>
      <p:sp>
        <p:nvSpPr>
          <p:cNvPr id="5" name="TextBox 4">
            <a:extLst>
              <a:ext uri="{FF2B5EF4-FFF2-40B4-BE49-F238E27FC236}">
                <a16:creationId xmlns:a16="http://schemas.microsoft.com/office/drawing/2014/main" id="{D839E6F8-CB3C-4439-8595-D50F52E9D70D}"/>
              </a:ext>
            </a:extLst>
          </p:cNvPr>
          <p:cNvSpPr txBox="1"/>
          <p:nvPr/>
        </p:nvSpPr>
        <p:spPr>
          <a:xfrm>
            <a:off x="198268" y="1425431"/>
            <a:ext cx="10324730" cy="2677656"/>
          </a:xfrm>
          <a:prstGeom prst="rect">
            <a:avLst/>
          </a:prstGeom>
          <a:noFill/>
        </p:spPr>
        <p:txBody>
          <a:bodyPr wrap="square" rtlCol="0">
            <a:spAutoFit/>
          </a:bodyPr>
          <a:lstStyle/>
          <a:p>
            <a:r>
              <a:rPr lang="ru-RU" sz="2800" b="1" dirty="0"/>
              <a:t>Автоматические выключатели классифицируются на</a:t>
            </a:r>
            <a:r>
              <a:rPr lang="ru-RU" sz="2800" dirty="0"/>
              <a:t>:</a:t>
            </a:r>
          </a:p>
          <a:p>
            <a:pPr marL="285750" indent="-285750">
              <a:buFont typeface="Wingdings" panose="05000000000000000000" pitchFamily="2" charset="2"/>
              <a:buChar char="Ø"/>
            </a:pPr>
            <a:r>
              <a:rPr lang="ru-RU" sz="2800" dirty="0"/>
              <a:t>Установочные / Универсальные</a:t>
            </a:r>
          </a:p>
          <a:p>
            <a:pPr marL="285750" indent="-285750">
              <a:buFont typeface="Wingdings" panose="05000000000000000000" pitchFamily="2" charset="2"/>
              <a:buChar char="Ø"/>
            </a:pPr>
            <a:r>
              <a:rPr lang="ru-RU" sz="2800" dirty="0"/>
              <a:t>Быстродействующие / Небыстродействующие</a:t>
            </a:r>
          </a:p>
          <a:p>
            <a:pPr marL="285750" indent="-285750">
              <a:buFont typeface="Wingdings" panose="05000000000000000000" pitchFamily="2" charset="2"/>
              <a:buChar char="Ø"/>
            </a:pPr>
            <a:r>
              <a:rPr lang="ru-RU" sz="2800" dirty="0"/>
              <a:t>Селективные</a:t>
            </a:r>
          </a:p>
          <a:p>
            <a:pPr marL="285750" indent="-285750">
              <a:buFont typeface="Wingdings" panose="05000000000000000000" pitchFamily="2" charset="2"/>
              <a:buChar char="Ø"/>
            </a:pPr>
            <a:r>
              <a:rPr lang="ru-RU" sz="2800" dirty="0"/>
              <a:t>Автоматы обратного тока</a:t>
            </a:r>
          </a:p>
          <a:p>
            <a:pPr marL="285750" indent="-285750">
              <a:buFont typeface="Wingdings" panose="05000000000000000000" pitchFamily="2" charset="2"/>
              <a:buChar char="Ø"/>
            </a:pPr>
            <a:r>
              <a:rPr lang="ru-RU" sz="2800" dirty="0"/>
              <a:t>Поляризованные / Неполяризованные</a:t>
            </a:r>
          </a:p>
        </p:txBody>
      </p:sp>
      <p:pic>
        <p:nvPicPr>
          <p:cNvPr id="2050" name="Picture 2" descr="Картинки по запросу &quot;автоматические выключатели&quot;&quot;">
            <a:extLst>
              <a:ext uri="{FF2B5EF4-FFF2-40B4-BE49-F238E27FC236}">
                <a16:creationId xmlns:a16="http://schemas.microsoft.com/office/drawing/2014/main" id="{6986E825-206E-4E7B-957E-C613469F4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919" y="4103087"/>
            <a:ext cx="7634863" cy="2754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81909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812C4D-9684-434D-A8F4-07A4B04FAE4B}"/>
              </a:ext>
            </a:extLst>
          </p:cNvPr>
          <p:cNvSpPr>
            <a:spLocks noGrp="1"/>
          </p:cNvSpPr>
          <p:nvPr>
            <p:ph type="title"/>
          </p:nvPr>
        </p:nvSpPr>
        <p:spPr>
          <a:xfrm>
            <a:off x="1154954" y="98509"/>
            <a:ext cx="8825657" cy="534000"/>
          </a:xfrm>
        </p:spPr>
        <p:txBody>
          <a:bodyPr/>
          <a:lstStyle/>
          <a:p>
            <a:r>
              <a:rPr lang="ru-RU" sz="3600" dirty="0"/>
              <a:t>Конструкция</a:t>
            </a:r>
          </a:p>
        </p:txBody>
      </p:sp>
      <p:pic>
        <p:nvPicPr>
          <p:cNvPr id="1026" name="Picture 2" descr="автоматический выключател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807" y="1091952"/>
            <a:ext cx="5559715" cy="490305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id="{D1B1E29E-6DD9-4FBC-BA19-30871EF99FFF}"/>
              </a:ext>
            </a:extLst>
          </p:cNvPr>
          <p:cNvSpPr/>
          <p:nvPr/>
        </p:nvSpPr>
        <p:spPr>
          <a:xfrm>
            <a:off x="99478" y="632508"/>
            <a:ext cx="6256934" cy="5940088"/>
          </a:xfrm>
          <a:prstGeom prst="rect">
            <a:avLst/>
          </a:prstGeom>
        </p:spPr>
        <p:txBody>
          <a:bodyPr wrap="square">
            <a:spAutoFit/>
          </a:bodyPr>
          <a:lstStyle/>
          <a:p>
            <a:r>
              <a:rPr lang="ru-RU" sz="2000" dirty="0"/>
              <a:t>Особенности конструкции и принцип действия автомата определяются его назначением и сферой применения.</a:t>
            </a:r>
          </a:p>
          <a:p>
            <a:endParaRPr lang="ru-RU" sz="2000" dirty="0"/>
          </a:p>
          <a:p>
            <a:r>
              <a:rPr lang="ru-RU" sz="2000" dirty="0"/>
              <a:t>Включение и выключение автомата может производиться вручную (до 1000 А), электродвигательным или электромагнитным приводом.</a:t>
            </a:r>
          </a:p>
          <a:p>
            <a:endParaRPr lang="ru-RU" sz="2000" dirty="0"/>
          </a:p>
          <a:p>
            <a:r>
              <a:rPr lang="ru-RU" sz="2000" dirty="0"/>
              <a:t>Электромагнитный и электродвигательный приводы питаются от источников напряжения. Схема управления привода должна иметь защиту от повторного включения на короткозамкнутую цепь. </a:t>
            </a:r>
          </a:p>
          <a:p>
            <a:endParaRPr lang="ru-RU" sz="2000" dirty="0"/>
          </a:p>
          <a:p>
            <a:r>
              <a:rPr lang="ru-RU" sz="2000" i="1" u="sng" dirty="0"/>
              <a:t>При перегрузках и токах короткого замыкания отключение выключателя производится независимо от того, удерживается ли рукоятка управления во включенном положении.</a:t>
            </a:r>
          </a:p>
        </p:txBody>
      </p:sp>
    </p:spTree>
    <p:extLst>
      <p:ext uri="{BB962C8B-B14F-4D97-AF65-F5344CB8AC3E}">
        <p14:creationId xmlns:p14="http://schemas.microsoft.com/office/powerpoint/2010/main" val="61632541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812C4D-9684-434D-A8F4-07A4B04FAE4B}"/>
              </a:ext>
            </a:extLst>
          </p:cNvPr>
          <p:cNvSpPr>
            <a:spLocks noGrp="1"/>
          </p:cNvSpPr>
          <p:nvPr>
            <p:ph type="title"/>
          </p:nvPr>
        </p:nvSpPr>
        <p:spPr>
          <a:xfrm>
            <a:off x="1154954" y="98509"/>
            <a:ext cx="8825657" cy="534000"/>
          </a:xfrm>
        </p:spPr>
        <p:txBody>
          <a:bodyPr/>
          <a:lstStyle/>
          <a:p>
            <a:r>
              <a:rPr lang="ru-RU" sz="3600" dirty="0"/>
              <a:t>Конструкция</a:t>
            </a:r>
          </a:p>
        </p:txBody>
      </p:sp>
      <p:sp>
        <p:nvSpPr>
          <p:cNvPr id="6" name="Прямоугольник 5">
            <a:extLst>
              <a:ext uri="{FF2B5EF4-FFF2-40B4-BE49-F238E27FC236}">
                <a16:creationId xmlns:a16="http://schemas.microsoft.com/office/drawing/2014/main" id="{D1B1E29E-6DD9-4FBC-BA19-30871EF99FFF}"/>
              </a:ext>
            </a:extLst>
          </p:cNvPr>
          <p:cNvSpPr/>
          <p:nvPr/>
        </p:nvSpPr>
        <p:spPr>
          <a:xfrm>
            <a:off x="161705" y="1069243"/>
            <a:ext cx="11868589" cy="3416320"/>
          </a:xfrm>
          <a:prstGeom prst="rect">
            <a:avLst/>
          </a:prstGeom>
        </p:spPr>
        <p:txBody>
          <a:bodyPr wrap="square">
            <a:spAutoFit/>
          </a:bodyPr>
          <a:lstStyle/>
          <a:p>
            <a:r>
              <a:rPr lang="ru-RU" sz="2400" dirty="0"/>
              <a:t>Важной составной частью автомата является </a:t>
            </a:r>
            <a:r>
              <a:rPr lang="ru-RU" sz="2400" i="1" u="sng" dirty="0"/>
              <a:t>расцепитель</a:t>
            </a:r>
            <a:r>
              <a:rPr lang="ru-RU" sz="2400" dirty="0"/>
              <a:t>, который контролирует заданный параметр защищаемой цепи и воздействует на расцепляющее устройство, отключающее автомат.</a:t>
            </a:r>
          </a:p>
          <a:p>
            <a:r>
              <a:rPr lang="ru-RU" sz="2400" dirty="0"/>
              <a:t>Наиболее широкое распространение получили расцепители следующих типов:</a:t>
            </a:r>
            <a:endParaRPr lang="ru-RU" sz="2400" i="1" u="sng" dirty="0"/>
          </a:p>
          <a:p>
            <a:pPr marL="342900" indent="-342900">
              <a:buFont typeface="Wingdings" panose="05000000000000000000" pitchFamily="2" charset="2"/>
              <a:buChar char="Ø"/>
            </a:pPr>
            <a:r>
              <a:rPr lang="ru-RU" sz="2400" dirty="0"/>
              <a:t>электромагнитные для защиты от токов короткого замыкания</a:t>
            </a:r>
          </a:p>
          <a:p>
            <a:pPr marL="342900" indent="-342900">
              <a:buFont typeface="Wingdings" panose="05000000000000000000" pitchFamily="2" charset="2"/>
              <a:buChar char="Ø"/>
            </a:pPr>
            <a:r>
              <a:rPr lang="ru-RU" sz="2400" dirty="0"/>
              <a:t>тепловые для защиты от перегрузок</a:t>
            </a:r>
          </a:p>
          <a:p>
            <a:pPr marL="342900" indent="-342900">
              <a:buFont typeface="Wingdings" panose="05000000000000000000" pitchFamily="2" charset="2"/>
              <a:buChar char="Ø"/>
            </a:pPr>
            <a:r>
              <a:rPr lang="ru-RU" sz="2400" dirty="0"/>
              <a:t>комбинированные</a:t>
            </a:r>
          </a:p>
          <a:p>
            <a:pPr marL="342900" indent="-342900">
              <a:buFont typeface="Wingdings" panose="05000000000000000000" pitchFamily="2" charset="2"/>
              <a:buChar char="Ø"/>
            </a:pPr>
            <a:r>
              <a:rPr lang="ru-RU" sz="2400" dirty="0"/>
              <a:t>полупроводниковые</a:t>
            </a:r>
            <a:endParaRPr lang="ru-RU" sz="2400" i="1" u="sng" dirty="0"/>
          </a:p>
        </p:txBody>
      </p:sp>
      <p:sp>
        <p:nvSpPr>
          <p:cNvPr id="5" name="TextBox 4">
            <a:extLst>
              <a:ext uri="{FF2B5EF4-FFF2-40B4-BE49-F238E27FC236}">
                <a16:creationId xmlns:a16="http://schemas.microsoft.com/office/drawing/2014/main" id="{D3BCF665-FBC8-4E0D-99D4-5625DD28D606}"/>
              </a:ext>
            </a:extLst>
          </p:cNvPr>
          <p:cNvSpPr txBox="1"/>
          <p:nvPr/>
        </p:nvSpPr>
        <p:spPr>
          <a:xfrm>
            <a:off x="161705" y="4634683"/>
            <a:ext cx="11574570" cy="1938992"/>
          </a:xfrm>
          <a:prstGeom prst="rect">
            <a:avLst/>
          </a:prstGeom>
          <a:noFill/>
        </p:spPr>
        <p:txBody>
          <a:bodyPr wrap="square" rtlCol="0">
            <a:spAutoFit/>
          </a:bodyPr>
          <a:lstStyle/>
          <a:p>
            <a:r>
              <a:rPr lang="ru-RU" sz="2400" dirty="0"/>
              <a:t>По выполняемым </a:t>
            </a:r>
            <a:r>
              <a:rPr lang="ru-RU" sz="2400" i="1" u="sng" dirty="0"/>
              <a:t>функциям защиты</a:t>
            </a:r>
            <a:r>
              <a:rPr lang="ru-RU" sz="2400" dirty="0"/>
              <a:t> автоматические выключатели делятся на автоматы:</a:t>
            </a:r>
          </a:p>
          <a:p>
            <a:pPr marL="285750" indent="-285750">
              <a:buFont typeface="Wingdings" panose="05000000000000000000" pitchFamily="2" charset="2"/>
              <a:buChar char="Ø"/>
            </a:pPr>
            <a:r>
              <a:rPr lang="ru-RU" sz="2400" dirty="0"/>
              <a:t>максимального тока</a:t>
            </a:r>
          </a:p>
          <a:p>
            <a:pPr marL="285750" indent="-285750">
              <a:buFont typeface="Wingdings" panose="05000000000000000000" pitchFamily="2" charset="2"/>
              <a:buChar char="Ø"/>
            </a:pPr>
            <a:r>
              <a:rPr lang="ru-RU" sz="2400" dirty="0"/>
              <a:t>понижения напряжения</a:t>
            </a:r>
          </a:p>
          <a:p>
            <a:pPr marL="285750" indent="-285750">
              <a:buFont typeface="Wingdings" panose="05000000000000000000" pitchFamily="2" charset="2"/>
              <a:buChar char="Ø"/>
            </a:pPr>
            <a:r>
              <a:rPr lang="ru-RU" sz="2400" dirty="0"/>
              <a:t>обратной мощности</a:t>
            </a:r>
          </a:p>
        </p:txBody>
      </p:sp>
    </p:spTree>
    <p:extLst>
      <p:ext uri="{BB962C8B-B14F-4D97-AF65-F5344CB8AC3E}">
        <p14:creationId xmlns:p14="http://schemas.microsoft.com/office/powerpoint/2010/main" val="157678915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400ACEF2-723A-40A0-AFDE-19B0815CB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062" y="150040"/>
            <a:ext cx="9211873" cy="5401099"/>
          </a:xfrm>
          <a:prstGeom prst="rect">
            <a:avLst/>
          </a:prstGeom>
        </p:spPr>
      </p:pic>
      <p:sp>
        <p:nvSpPr>
          <p:cNvPr id="11" name="TextBox 10">
            <a:extLst>
              <a:ext uri="{FF2B5EF4-FFF2-40B4-BE49-F238E27FC236}">
                <a16:creationId xmlns:a16="http://schemas.microsoft.com/office/drawing/2014/main" id="{E2978241-72E2-4AA4-A35F-3A7088932F10}"/>
              </a:ext>
            </a:extLst>
          </p:cNvPr>
          <p:cNvSpPr txBox="1"/>
          <p:nvPr/>
        </p:nvSpPr>
        <p:spPr>
          <a:xfrm>
            <a:off x="127530" y="5657671"/>
            <a:ext cx="11936939" cy="1200329"/>
          </a:xfrm>
          <a:prstGeom prst="rect">
            <a:avLst/>
          </a:prstGeom>
          <a:noFill/>
        </p:spPr>
        <p:txBody>
          <a:bodyPr wrap="square" rtlCol="0">
            <a:spAutoFit/>
          </a:bodyPr>
          <a:lstStyle/>
          <a:p>
            <a:pPr algn="ctr"/>
            <a:r>
              <a:rPr lang="ru-RU" sz="2400" b="1" dirty="0"/>
              <a:t>Основные узлы автоматического выключателя:</a:t>
            </a:r>
            <a:endParaRPr lang="ru-RU" sz="2400" dirty="0"/>
          </a:p>
          <a:p>
            <a:pPr algn="ctr"/>
            <a:r>
              <a:rPr lang="ru-RU" sz="2400" dirty="0"/>
              <a:t>контактная система, </a:t>
            </a:r>
            <a:r>
              <a:rPr lang="ru-RU" sz="2400" dirty="0" err="1"/>
              <a:t>дугогасительная</a:t>
            </a:r>
            <a:r>
              <a:rPr lang="ru-RU" sz="2400" dirty="0"/>
              <a:t> система, расцепителей, механизма управления, механизма свободного расцепления</a:t>
            </a:r>
          </a:p>
        </p:txBody>
      </p:sp>
    </p:spTree>
    <p:extLst>
      <p:ext uri="{BB962C8B-B14F-4D97-AF65-F5344CB8AC3E}">
        <p14:creationId xmlns:p14="http://schemas.microsoft.com/office/powerpoint/2010/main" val="172539537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812C4D-9684-434D-A8F4-07A4B04FAE4B}"/>
              </a:ext>
            </a:extLst>
          </p:cNvPr>
          <p:cNvSpPr>
            <a:spLocks noGrp="1"/>
          </p:cNvSpPr>
          <p:nvPr>
            <p:ph type="title"/>
          </p:nvPr>
        </p:nvSpPr>
        <p:spPr>
          <a:xfrm>
            <a:off x="1154954" y="98509"/>
            <a:ext cx="8825657" cy="534000"/>
          </a:xfrm>
        </p:spPr>
        <p:txBody>
          <a:bodyPr/>
          <a:lstStyle/>
          <a:p>
            <a:r>
              <a:rPr lang="ru-RU" sz="3600" dirty="0"/>
              <a:t>Условия эксплуатации</a:t>
            </a:r>
          </a:p>
        </p:txBody>
      </p:sp>
      <p:sp>
        <p:nvSpPr>
          <p:cNvPr id="3" name="Прямоугольник 2">
            <a:extLst>
              <a:ext uri="{FF2B5EF4-FFF2-40B4-BE49-F238E27FC236}">
                <a16:creationId xmlns:a16="http://schemas.microsoft.com/office/drawing/2014/main" id="{193A904C-839C-4285-91FA-B59C1F163AE1}"/>
              </a:ext>
            </a:extLst>
          </p:cNvPr>
          <p:cNvSpPr/>
          <p:nvPr/>
        </p:nvSpPr>
        <p:spPr>
          <a:xfrm>
            <a:off x="124287" y="632509"/>
            <a:ext cx="8513685" cy="6001643"/>
          </a:xfrm>
          <a:prstGeom prst="rect">
            <a:avLst/>
          </a:prstGeom>
        </p:spPr>
        <p:txBody>
          <a:bodyPr wrap="square">
            <a:spAutoFit/>
          </a:bodyPr>
          <a:lstStyle/>
          <a:p>
            <a:r>
              <a:rPr lang="ru-RU" sz="2400" i="1" u="sng" dirty="0"/>
              <a:t>Выключатели рассчитаны для работы в продолжительном режиме в следующих условиях</a:t>
            </a:r>
            <a:r>
              <a:rPr lang="ru-RU" sz="2400" dirty="0"/>
              <a:t>:</a:t>
            </a:r>
          </a:p>
          <a:p>
            <a:pPr marL="285750" indent="-285750">
              <a:buFont typeface="Wingdings" panose="05000000000000000000" pitchFamily="2" charset="2"/>
              <a:buChar char="Ø"/>
            </a:pPr>
            <a:r>
              <a:rPr lang="ru-RU" sz="2400" dirty="0"/>
              <a:t>установка на высоте не более 1000 м над уровнем моря</a:t>
            </a:r>
          </a:p>
          <a:p>
            <a:pPr marL="285750" indent="-285750">
              <a:buFont typeface="Wingdings" panose="05000000000000000000" pitchFamily="2" charset="2"/>
              <a:buChar char="Ø"/>
            </a:pPr>
            <a:r>
              <a:rPr lang="ru-RU" sz="2400" dirty="0"/>
              <a:t>температура окружающего воздуха от – 40 (без выпадения росы и инея) до +40°С</a:t>
            </a:r>
          </a:p>
          <a:p>
            <a:pPr marL="285750" indent="-285750">
              <a:buFont typeface="Wingdings" panose="05000000000000000000" pitchFamily="2" charset="2"/>
              <a:buChar char="Ø"/>
            </a:pPr>
            <a:r>
              <a:rPr lang="ru-RU" sz="2400" dirty="0"/>
              <a:t>относительная влажность окружающей среды не более 90% при 20°С и не более 50% при 40°С</a:t>
            </a:r>
          </a:p>
          <a:p>
            <a:pPr marL="285750" indent="-285750">
              <a:buFont typeface="Wingdings" panose="05000000000000000000" pitchFamily="2" charset="2"/>
              <a:buChar char="Ø"/>
            </a:pPr>
            <a:r>
              <a:rPr lang="ru-RU" sz="2400" dirty="0"/>
              <a:t>окружающая среда - невзрывоопасная, не содержащая пыли в количестве, нарушающем работу выключателя, и агрессивных газов и паров в концентрациях, разрушающих металлы и изоляцию</a:t>
            </a:r>
          </a:p>
          <a:p>
            <a:pPr marL="285750" indent="-285750">
              <a:buFont typeface="Wingdings" panose="05000000000000000000" pitchFamily="2" charset="2"/>
              <a:buChar char="Ø"/>
            </a:pPr>
            <a:r>
              <a:rPr lang="ru-RU" sz="2400" dirty="0"/>
              <a:t>место установки выключателя - защищенное от попадания воды, масла, эмульсии и т.п.</a:t>
            </a:r>
          </a:p>
          <a:p>
            <a:pPr marL="285750" indent="-285750">
              <a:buFont typeface="Wingdings" panose="05000000000000000000" pitchFamily="2" charset="2"/>
              <a:buChar char="Ø"/>
            </a:pPr>
            <a:r>
              <a:rPr lang="ru-RU" sz="2400" dirty="0"/>
              <a:t>отсутствие резких толчков (ударов) и сильной тряски</a:t>
            </a:r>
          </a:p>
        </p:txBody>
      </p:sp>
      <p:sp>
        <p:nvSpPr>
          <p:cNvPr id="4" name="Прямоугольник 3">
            <a:extLst>
              <a:ext uri="{FF2B5EF4-FFF2-40B4-BE49-F238E27FC236}">
                <a16:creationId xmlns:a16="http://schemas.microsoft.com/office/drawing/2014/main" id="{C1B1CBE1-54DA-476E-B6EB-D0C8C98A983C}"/>
              </a:ext>
            </a:extLst>
          </p:cNvPr>
          <p:cNvSpPr/>
          <p:nvPr/>
        </p:nvSpPr>
        <p:spPr>
          <a:xfrm>
            <a:off x="8866683" y="1498977"/>
            <a:ext cx="3325317" cy="4708981"/>
          </a:xfrm>
          <a:prstGeom prst="rect">
            <a:avLst/>
          </a:prstGeom>
        </p:spPr>
        <p:txBody>
          <a:bodyPr wrap="square">
            <a:spAutoFit/>
          </a:bodyPr>
          <a:lstStyle/>
          <a:p>
            <a:pPr algn="ctr"/>
            <a:r>
              <a:rPr lang="ru-RU" sz="2000" b="1" i="1" dirty="0"/>
              <a:t>Факторы внешней среды</a:t>
            </a:r>
            <a:br>
              <a:rPr lang="ru-RU" sz="2000" b="1" i="1" dirty="0"/>
            </a:br>
            <a:r>
              <a:rPr lang="ru-RU" sz="2000" b="1" i="1" dirty="0"/>
              <a:t>ГОСТ 17516.1-90</a:t>
            </a:r>
          </a:p>
          <a:p>
            <a:pPr algn="ctr"/>
            <a:endParaRPr lang="ru-RU" sz="2000" b="1" i="1" dirty="0"/>
          </a:p>
          <a:p>
            <a:pPr algn="ctr"/>
            <a:r>
              <a:rPr lang="ru-RU" sz="2000" b="1" i="1" dirty="0"/>
              <a:t>ТБ и ОТ</a:t>
            </a:r>
            <a:br>
              <a:rPr lang="ru-RU" sz="2000" b="1" i="1" dirty="0"/>
            </a:br>
            <a:r>
              <a:rPr lang="ru-RU" sz="2000" b="1" i="1" dirty="0"/>
              <a:t>ГОСТ 12.2.007.0-75</a:t>
            </a:r>
            <a:br>
              <a:rPr lang="ru-RU" sz="2000" b="1" i="1" dirty="0"/>
            </a:br>
            <a:r>
              <a:rPr lang="ru-RU" sz="2000" b="1" i="1" dirty="0"/>
              <a:t>ГОСТ 12.2.007.6-75</a:t>
            </a:r>
          </a:p>
          <a:p>
            <a:pPr algn="ctr"/>
            <a:endParaRPr lang="ru-RU" sz="2000" b="1" i="1" dirty="0"/>
          </a:p>
          <a:p>
            <a:pPr algn="ctr"/>
            <a:r>
              <a:rPr lang="ru-RU" sz="2000" b="1" i="1" dirty="0"/>
              <a:t>Защита от токов утечки</a:t>
            </a:r>
            <a:br>
              <a:rPr lang="ru-RU" sz="2000" b="1" i="1" dirty="0"/>
            </a:br>
            <a:r>
              <a:rPr lang="ru-RU" sz="2000" b="1" i="1" dirty="0"/>
              <a:t>ГОСТ 12.1.038-82</a:t>
            </a:r>
          </a:p>
          <a:p>
            <a:pPr algn="ctr"/>
            <a:endParaRPr lang="ru-RU" sz="2000" b="1" i="1" dirty="0"/>
          </a:p>
          <a:p>
            <a:pPr algn="ctr"/>
            <a:r>
              <a:rPr lang="ru-RU" sz="2000" b="1" i="1" dirty="0"/>
              <a:t>Эксплуатация в нерабочем состоянии</a:t>
            </a:r>
            <a:br>
              <a:rPr lang="ru-RU" sz="2000" b="1" i="1" dirty="0"/>
            </a:br>
            <a:r>
              <a:rPr lang="ru-RU" sz="2000" b="1" i="1" dirty="0"/>
              <a:t>ГОСТ 15543-70</a:t>
            </a:r>
            <a:br>
              <a:rPr lang="ru-RU" sz="2000" b="1" i="1" dirty="0"/>
            </a:br>
            <a:r>
              <a:rPr lang="ru-RU" sz="2000" b="1" i="1" dirty="0"/>
              <a:t>ГОСТ 15150-69</a:t>
            </a:r>
          </a:p>
        </p:txBody>
      </p:sp>
    </p:spTree>
    <p:extLst>
      <p:ext uri="{BB962C8B-B14F-4D97-AF65-F5344CB8AC3E}">
        <p14:creationId xmlns:p14="http://schemas.microsoft.com/office/powerpoint/2010/main" val="172505104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5E0C23-61B9-4401-96FB-CCB88401388D}"/>
              </a:ext>
            </a:extLst>
          </p:cNvPr>
          <p:cNvSpPr>
            <a:spLocks noGrp="1"/>
          </p:cNvSpPr>
          <p:nvPr>
            <p:ph type="title"/>
          </p:nvPr>
        </p:nvSpPr>
        <p:spPr>
          <a:xfrm>
            <a:off x="1154956" y="177554"/>
            <a:ext cx="8825657" cy="764673"/>
          </a:xfrm>
        </p:spPr>
        <p:txBody>
          <a:bodyPr/>
          <a:lstStyle/>
          <a:p>
            <a:r>
              <a:rPr lang="ru-RU" dirty="0"/>
              <a:t>План лекции</a:t>
            </a:r>
          </a:p>
        </p:txBody>
      </p:sp>
      <p:sp>
        <p:nvSpPr>
          <p:cNvPr id="5" name="TextBox 4">
            <a:extLst>
              <a:ext uri="{FF2B5EF4-FFF2-40B4-BE49-F238E27FC236}">
                <a16:creationId xmlns:a16="http://schemas.microsoft.com/office/drawing/2014/main" id="{B4C9F9A3-2E74-4F33-9650-6F4726EAC6FC}"/>
              </a:ext>
            </a:extLst>
          </p:cNvPr>
          <p:cNvSpPr txBox="1"/>
          <p:nvPr/>
        </p:nvSpPr>
        <p:spPr>
          <a:xfrm>
            <a:off x="1079234" y="2153895"/>
            <a:ext cx="9616629" cy="2831544"/>
          </a:xfrm>
          <a:prstGeom prst="rect">
            <a:avLst/>
          </a:prstGeom>
          <a:noFill/>
        </p:spPr>
        <p:txBody>
          <a:bodyPr wrap="square" rtlCol="0">
            <a:spAutoFit/>
          </a:bodyPr>
          <a:lstStyle/>
          <a:p>
            <a:pPr marL="285750" indent="-285750">
              <a:buFont typeface="Wingdings" panose="05000000000000000000" pitchFamily="2" charset="2"/>
              <a:buChar char="Ø"/>
            </a:pPr>
            <a:r>
              <a:rPr lang="ru-RU" sz="3200" dirty="0"/>
              <a:t>Рубильники</a:t>
            </a:r>
          </a:p>
          <a:p>
            <a:pPr marL="285750" indent="-285750">
              <a:buFont typeface="Wingdings" panose="05000000000000000000" pitchFamily="2" charset="2"/>
              <a:buChar char="Ø"/>
            </a:pPr>
            <a:r>
              <a:rPr lang="ru-RU" sz="3200" dirty="0"/>
              <a:t>Пакетные выключатели и переключатели</a:t>
            </a:r>
          </a:p>
          <a:p>
            <a:pPr marL="285750" indent="-285750">
              <a:buFont typeface="Wingdings" panose="05000000000000000000" pitchFamily="2" charset="2"/>
              <a:buChar char="Ø"/>
            </a:pPr>
            <a:r>
              <a:rPr lang="ru-RU" sz="3200" dirty="0"/>
              <a:t>Магнитные пускатели</a:t>
            </a:r>
          </a:p>
          <a:p>
            <a:pPr marL="285750" indent="-285750">
              <a:buFont typeface="Wingdings" panose="05000000000000000000" pitchFamily="2" charset="2"/>
              <a:buChar char="Ø"/>
            </a:pPr>
            <a:r>
              <a:rPr lang="ru-RU" sz="3200" dirty="0"/>
              <a:t>Автоматические выключатели</a:t>
            </a:r>
          </a:p>
          <a:p>
            <a:pPr marL="285750" indent="-285750">
              <a:buFont typeface="Wingdings" panose="05000000000000000000" pitchFamily="2" charset="2"/>
              <a:buChar char="Ø"/>
            </a:pPr>
            <a:r>
              <a:rPr lang="ru-RU" sz="3200" dirty="0"/>
              <a:t>Реле</a:t>
            </a:r>
          </a:p>
          <a:p>
            <a:pPr marL="285750" indent="-285750">
              <a:buFont typeface="Wingdings" panose="05000000000000000000" pitchFamily="2" charset="2"/>
              <a:buChar char="Ø"/>
            </a:pPr>
            <a:endParaRPr lang="ru-RU" dirty="0"/>
          </a:p>
        </p:txBody>
      </p:sp>
    </p:spTree>
    <p:extLst>
      <p:ext uri="{BB962C8B-B14F-4D97-AF65-F5344CB8AC3E}">
        <p14:creationId xmlns:p14="http://schemas.microsoft.com/office/powerpoint/2010/main" val="198079260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812C4D-9684-434D-A8F4-07A4B04FAE4B}"/>
              </a:ext>
            </a:extLst>
          </p:cNvPr>
          <p:cNvSpPr>
            <a:spLocks noGrp="1"/>
          </p:cNvSpPr>
          <p:nvPr>
            <p:ph type="title"/>
          </p:nvPr>
        </p:nvSpPr>
        <p:spPr>
          <a:xfrm>
            <a:off x="1137199" y="276062"/>
            <a:ext cx="8825657" cy="534000"/>
          </a:xfrm>
        </p:spPr>
        <p:txBody>
          <a:bodyPr/>
          <a:lstStyle/>
          <a:p>
            <a:r>
              <a:rPr lang="ru-RU" sz="3600" dirty="0"/>
              <a:t>Реле</a:t>
            </a:r>
          </a:p>
        </p:txBody>
      </p:sp>
      <p:sp>
        <p:nvSpPr>
          <p:cNvPr id="5" name="Прямоугольник 4">
            <a:extLst>
              <a:ext uri="{FF2B5EF4-FFF2-40B4-BE49-F238E27FC236}">
                <a16:creationId xmlns:a16="http://schemas.microsoft.com/office/drawing/2014/main" id="{F32B7A1F-C5F4-4386-95E0-D5A759BF35FB}"/>
              </a:ext>
            </a:extLst>
          </p:cNvPr>
          <p:cNvSpPr/>
          <p:nvPr/>
        </p:nvSpPr>
        <p:spPr>
          <a:xfrm>
            <a:off x="126263" y="691549"/>
            <a:ext cx="6301169" cy="6001643"/>
          </a:xfrm>
          <a:prstGeom prst="rect">
            <a:avLst/>
          </a:prstGeom>
        </p:spPr>
        <p:txBody>
          <a:bodyPr wrap="square">
            <a:spAutoFit/>
          </a:bodyPr>
          <a:lstStyle/>
          <a:p>
            <a:r>
              <a:rPr lang="ru-RU" sz="2400" dirty="0"/>
              <a:t>Реле́ - электрический аппарат, предназначенный для коммутации электрических цепей (скачкообразного изменения выходных величин) при заданных изменениях электрических или не электрических входных величин.</a:t>
            </a:r>
          </a:p>
          <a:p>
            <a:endParaRPr lang="ru-RU" sz="2400" dirty="0"/>
          </a:p>
          <a:p>
            <a:r>
              <a:rPr lang="ru-RU" sz="2400" dirty="0"/>
              <a:t>Они находят широкое применение в схемах управления и автоматики, так как с их помощью можно управлять большими мощностями на выходе при малых по мощности входных сигналах, выполнять логические операции, создавать многофункциональные релейные устройства и т.д.</a:t>
            </a:r>
          </a:p>
        </p:txBody>
      </p:sp>
      <p:pic>
        <p:nvPicPr>
          <p:cNvPr id="3076" name="Picture 4" descr="Картинки по запросу &quot;реле виды&quot;&quot;">
            <a:extLst>
              <a:ext uri="{FF2B5EF4-FFF2-40B4-BE49-F238E27FC236}">
                <a16:creationId xmlns:a16="http://schemas.microsoft.com/office/drawing/2014/main" id="{57F6993F-5158-4651-B07A-0392BD5EE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0535" y="543062"/>
            <a:ext cx="2807980" cy="21059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Картинки по запросу &quot;реле виды&quot;&quot;">
            <a:extLst>
              <a:ext uri="{FF2B5EF4-FFF2-40B4-BE49-F238E27FC236}">
                <a16:creationId xmlns:a16="http://schemas.microsoft.com/office/drawing/2014/main" id="{DD9B342C-1926-4560-8014-2B988E879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966" y="2868774"/>
            <a:ext cx="2309771" cy="365502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Картинки по запросу &quot;реле виды&quot;&quot;">
            <a:extLst>
              <a:ext uri="{FF2B5EF4-FFF2-40B4-BE49-F238E27FC236}">
                <a16:creationId xmlns:a16="http://schemas.microsoft.com/office/drawing/2014/main" id="{6090B116-112C-4EA2-836F-ADEAF2FFA7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6881" y="538919"/>
            <a:ext cx="2424204" cy="211012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Картинки по запросу &quot;реле виды&quot;&quot;">
            <a:extLst>
              <a:ext uri="{FF2B5EF4-FFF2-40B4-BE49-F238E27FC236}">
                <a16:creationId xmlns:a16="http://schemas.microsoft.com/office/drawing/2014/main" id="{52FC4A04-D2EC-4D98-8462-3C0D1C8B43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6604" y="2868774"/>
            <a:ext cx="2253931" cy="365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85579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812C4D-9684-434D-A8F4-07A4B04FAE4B}"/>
              </a:ext>
            </a:extLst>
          </p:cNvPr>
          <p:cNvSpPr>
            <a:spLocks noGrp="1"/>
          </p:cNvSpPr>
          <p:nvPr>
            <p:ph type="title"/>
          </p:nvPr>
        </p:nvSpPr>
        <p:spPr>
          <a:xfrm>
            <a:off x="1137199" y="276062"/>
            <a:ext cx="8825657" cy="534000"/>
          </a:xfrm>
        </p:spPr>
        <p:txBody>
          <a:bodyPr/>
          <a:lstStyle/>
          <a:p>
            <a:r>
              <a:rPr lang="ru-RU" sz="3600" dirty="0"/>
              <a:t>Классификация реле</a:t>
            </a:r>
          </a:p>
        </p:txBody>
      </p:sp>
      <p:sp>
        <p:nvSpPr>
          <p:cNvPr id="5" name="Прямоугольник 4">
            <a:extLst>
              <a:ext uri="{FF2B5EF4-FFF2-40B4-BE49-F238E27FC236}">
                <a16:creationId xmlns:a16="http://schemas.microsoft.com/office/drawing/2014/main" id="{F32B7A1F-C5F4-4386-95E0-D5A759BF35FB}"/>
              </a:ext>
            </a:extLst>
          </p:cNvPr>
          <p:cNvSpPr/>
          <p:nvPr/>
        </p:nvSpPr>
        <p:spPr>
          <a:xfrm>
            <a:off x="164733" y="1101136"/>
            <a:ext cx="11862534" cy="5262979"/>
          </a:xfrm>
          <a:prstGeom prst="rect">
            <a:avLst/>
          </a:prstGeom>
        </p:spPr>
        <p:txBody>
          <a:bodyPr wrap="square">
            <a:spAutoFit/>
          </a:bodyPr>
          <a:lstStyle/>
          <a:p>
            <a:r>
              <a:rPr lang="ru-RU" sz="2800" dirty="0"/>
              <a:t>Реле классифицируются по различным признакам:</a:t>
            </a:r>
          </a:p>
          <a:p>
            <a:endParaRPr lang="ru-RU" sz="2800" dirty="0"/>
          </a:p>
          <a:p>
            <a:pPr marL="342900" indent="-342900">
              <a:buFont typeface="Wingdings" panose="05000000000000000000" pitchFamily="2" charset="2"/>
              <a:buChar char="Ø"/>
            </a:pPr>
            <a:r>
              <a:rPr lang="ru-RU" sz="2800" dirty="0"/>
              <a:t>по виду входных физических величин, на которые они реагируют</a:t>
            </a:r>
          </a:p>
          <a:p>
            <a:pPr marL="342900" indent="-342900">
              <a:buFont typeface="Wingdings" panose="05000000000000000000" pitchFamily="2" charset="2"/>
              <a:buChar char="Ø"/>
            </a:pPr>
            <a:r>
              <a:rPr lang="ru-RU" sz="2800" dirty="0"/>
              <a:t>по функциям, которые они выполняют в системах управления;</a:t>
            </a:r>
          </a:p>
          <a:p>
            <a:pPr marL="342900" indent="-342900">
              <a:buFont typeface="Wingdings" panose="05000000000000000000" pitchFamily="2" charset="2"/>
              <a:buChar char="Ø"/>
            </a:pPr>
            <a:r>
              <a:rPr lang="ru-RU" sz="2800" dirty="0"/>
              <a:t>по конструкции и т. д. </a:t>
            </a:r>
          </a:p>
          <a:p>
            <a:endParaRPr lang="ru-RU" sz="2800" dirty="0"/>
          </a:p>
          <a:p>
            <a:pPr algn="ctr"/>
            <a:r>
              <a:rPr lang="ru-RU" sz="2800" i="1" u="sng" dirty="0"/>
              <a:t>При этом следует отметить, что реле может реагировать не только на значение конкретной величины,</a:t>
            </a:r>
            <a:br>
              <a:rPr lang="ru-RU" sz="2800" i="1" u="sng" dirty="0"/>
            </a:br>
            <a:r>
              <a:rPr lang="ru-RU" sz="2800" i="1" u="sng" dirty="0"/>
              <a:t>но и на разность значений (дифференциальные реле),</a:t>
            </a:r>
            <a:br>
              <a:rPr lang="ru-RU" sz="2800" i="1" u="sng" dirty="0"/>
            </a:br>
            <a:r>
              <a:rPr lang="ru-RU" sz="2800" i="1" u="sng" dirty="0"/>
              <a:t>на изменение знака величины (поляризованные реле)</a:t>
            </a:r>
            <a:br>
              <a:rPr lang="ru-RU" sz="2800" i="1" u="sng" dirty="0"/>
            </a:br>
            <a:r>
              <a:rPr lang="ru-RU" sz="2800" i="1" u="sng" dirty="0"/>
              <a:t>или на скорость изменения входной величины.</a:t>
            </a:r>
          </a:p>
        </p:txBody>
      </p:sp>
    </p:spTree>
    <p:extLst>
      <p:ext uri="{BB962C8B-B14F-4D97-AF65-F5344CB8AC3E}">
        <p14:creationId xmlns:p14="http://schemas.microsoft.com/office/powerpoint/2010/main" val="125678718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812C4D-9684-434D-A8F4-07A4B04FAE4B}"/>
              </a:ext>
            </a:extLst>
          </p:cNvPr>
          <p:cNvSpPr>
            <a:spLocks noGrp="1"/>
          </p:cNvSpPr>
          <p:nvPr>
            <p:ph type="title"/>
          </p:nvPr>
        </p:nvSpPr>
        <p:spPr>
          <a:xfrm>
            <a:off x="1137199" y="276062"/>
            <a:ext cx="8825657" cy="534000"/>
          </a:xfrm>
        </p:spPr>
        <p:txBody>
          <a:bodyPr/>
          <a:lstStyle/>
          <a:p>
            <a:r>
              <a:rPr lang="ru-RU" sz="3600" dirty="0"/>
              <a:t>Устройство реле</a:t>
            </a:r>
          </a:p>
        </p:txBody>
      </p:sp>
      <p:sp>
        <p:nvSpPr>
          <p:cNvPr id="5" name="Прямоугольник 4">
            <a:extLst>
              <a:ext uri="{FF2B5EF4-FFF2-40B4-BE49-F238E27FC236}">
                <a16:creationId xmlns:a16="http://schemas.microsoft.com/office/drawing/2014/main" id="{F32B7A1F-C5F4-4386-95E0-D5A759BF35FB}"/>
              </a:ext>
            </a:extLst>
          </p:cNvPr>
          <p:cNvSpPr/>
          <p:nvPr/>
        </p:nvSpPr>
        <p:spPr>
          <a:xfrm>
            <a:off x="164733" y="1234302"/>
            <a:ext cx="11862534" cy="4893647"/>
          </a:xfrm>
          <a:prstGeom prst="rect">
            <a:avLst/>
          </a:prstGeom>
        </p:spPr>
        <p:txBody>
          <a:bodyPr wrap="square">
            <a:spAutoFit/>
          </a:bodyPr>
          <a:lstStyle/>
          <a:p>
            <a:pPr algn="ctr"/>
            <a:r>
              <a:rPr lang="ru-RU" sz="2400" i="1" u="sng" dirty="0"/>
              <a:t>Реле обычно состоит из трех основных функциональных элементов: воспринимающего, промежуточного и исполнительного.</a:t>
            </a:r>
          </a:p>
          <a:p>
            <a:endParaRPr lang="ru-RU" sz="2400" dirty="0"/>
          </a:p>
          <a:p>
            <a:r>
              <a:rPr lang="ru-RU" sz="2400" b="1" dirty="0"/>
              <a:t>Воспринимающий</a:t>
            </a:r>
            <a:r>
              <a:rPr lang="ru-RU" sz="2400" dirty="0"/>
              <a:t> (первичный) элемент воспринимает контролируемую величину и преобразует её в другую физическую величину.</a:t>
            </a:r>
          </a:p>
          <a:p>
            <a:endParaRPr lang="ru-RU" sz="2400" dirty="0"/>
          </a:p>
          <a:p>
            <a:r>
              <a:rPr lang="ru-RU" sz="2400" b="1" dirty="0"/>
              <a:t>Промежуточный</a:t>
            </a:r>
            <a:r>
              <a:rPr lang="ru-RU" sz="2400" dirty="0"/>
              <a:t> элемент сравнивает значение этой величины с заданным значением и при его превышении передает первичное воздействие на исполнительный элемент.</a:t>
            </a:r>
          </a:p>
          <a:p>
            <a:endParaRPr lang="ru-RU" sz="2400" dirty="0"/>
          </a:p>
          <a:p>
            <a:r>
              <a:rPr lang="ru-RU" sz="2400" b="1" dirty="0"/>
              <a:t>Исполнительный элемент </a:t>
            </a:r>
            <a:r>
              <a:rPr lang="ru-RU" sz="2400" dirty="0"/>
              <a:t>осуществляет передачу воздействия от реле в управляемые цепи. Все эти элементы могут быть явно выраженными или объединёнными друг с другом.</a:t>
            </a:r>
          </a:p>
        </p:txBody>
      </p:sp>
    </p:spTree>
    <p:extLst>
      <p:ext uri="{BB962C8B-B14F-4D97-AF65-F5344CB8AC3E}">
        <p14:creationId xmlns:p14="http://schemas.microsoft.com/office/powerpoint/2010/main" val="168675625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812C4D-9684-434D-A8F4-07A4B04FAE4B}"/>
              </a:ext>
            </a:extLst>
          </p:cNvPr>
          <p:cNvSpPr>
            <a:spLocks noGrp="1"/>
          </p:cNvSpPr>
          <p:nvPr>
            <p:ph type="title"/>
          </p:nvPr>
        </p:nvSpPr>
        <p:spPr>
          <a:xfrm>
            <a:off x="1137199" y="276062"/>
            <a:ext cx="8825657" cy="534000"/>
          </a:xfrm>
        </p:spPr>
        <p:txBody>
          <a:bodyPr/>
          <a:lstStyle/>
          <a:p>
            <a:r>
              <a:rPr lang="ru-RU" sz="3600" dirty="0"/>
              <a:t>Устройство реле</a:t>
            </a:r>
          </a:p>
        </p:txBody>
      </p:sp>
      <p:sp>
        <p:nvSpPr>
          <p:cNvPr id="5" name="Прямоугольник 4">
            <a:extLst>
              <a:ext uri="{FF2B5EF4-FFF2-40B4-BE49-F238E27FC236}">
                <a16:creationId xmlns:a16="http://schemas.microsoft.com/office/drawing/2014/main" id="{F32B7A1F-C5F4-4386-95E0-D5A759BF35FB}"/>
              </a:ext>
            </a:extLst>
          </p:cNvPr>
          <p:cNvSpPr/>
          <p:nvPr/>
        </p:nvSpPr>
        <p:spPr>
          <a:xfrm>
            <a:off x="164733" y="1420733"/>
            <a:ext cx="11862534" cy="4524315"/>
          </a:xfrm>
          <a:prstGeom prst="rect">
            <a:avLst/>
          </a:prstGeom>
        </p:spPr>
        <p:txBody>
          <a:bodyPr wrap="square">
            <a:spAutoFit/>
          </a:bodyPr>
          <a:lstStyle/>
          <a:p>
            <a:pPr algn="ctr"/>
            <a:r>
              <a:rPr lang="ru-RU" sz="2400" i="1" u="sng" dirty="0"/>
              <a:t>По устройству исполнительного элемента реле подразделяются на контактные и бесконтактные.</a:t>
            </a:r>
          </a:p>
          <a:p>
            <a:endParaRPr lang="ru-RU" sz="2400" dirty="0"/>
          </a:p>
          <a:p>
            <a:r>
              <a:rPr lang="ru-RU" sz="2400" b="1" dirty="0"/>
              <a:t>Контактные реле</a:t>
            </a:r>
            <a:r>
              <a:rPr lang="ru-RU" sz="2400" dirty="0"/>
              <a:t> воздействуют на управляемую цепь с помощью электрических контактов, замкнутое или разомкнутое состояние которых позволяет обеспечить или полное замыкание или полный механический разрыв выходной цепи.</a:t>
            </a:r>
          </a:p>
          <a:p>
            <a:endParaRPr lang="ru-RU" sz="2400" dirty="0"/>
          </a:p>
          <a:p>
            <a:r>
              <a:rPr lang="ru-RU" sz="2400" b="1" dirty="0"/>
              <a:t>Бесконтактные реле</a:t>
            </a:r>
            <a:r>
              <a:rPr lang="ru-RU" sz="2400" dirty="0"/>
              <a:t> воздействуют на управляемую цепь путём резкого (скачкообразного) изменения параметров выходных электрических цепей (сопротивления, индуктивности, емкости) или изменения уровня напряжения (тока).</a:t>
            </a:r>
          </a:p>
        </p:txBody>
      </p:sp>
    </p:spTree>
    <p:extLst>
      <p:ext uri="{BB962C8B-B14F-4D97-AF65-F5344CB8AC3E}">
        <p14:creationId xmlns:p14="http://schemas.microsoft.com/office/powerpoint/2010/main" val="146725302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812C4D-9684-434D-A8F4-07A4B04FAE4B}"/>
              </a:ext>
            </a:extLst>
          </p:cNvPr>
          <p:cNvSpPr>
            <a:spLocks noGrp="1"/>
          </p:cNvSpPr>
          <p:nvPr>
            <p:ph type="title"/>
          </p:nvPr>
        </p:nvSpPr>
        <p:spPr>
          <a:xfrm>
            <a:off x="1137199" y="253685"/>
            <a:ext cx="8825657" cy="922423"/>
          </a:xfrm>
        </p:spPr>
        <p:txBody>
          <a:bodyPr/>
          <a:lstStyle/>
          <a:p>
            <a:r>
              <a:rPr lang="ru-RU" sz="3600" dirty="0"/>
              <a:t>Принцип действия и устройство электромагнитных реле</a:t>
            </a:r>
          </a:p>
        </p:txBody>
      </p:sp>
      <p:sp>
        <p:nvSpPr>
          <p:cNvPr id="5" name="Прямоугольник 4">
            <a:extLst>
              <a:ext uri="{FF2B5EF4-FFF2-40B4-BE49-F238E27FC236}">
                <a16:creationId xmlns:a16="http://schemas.microsoft.com/office/drawing/2014/main" id="{F32B7A1F-C5F4-4386-95E0-D5A759BF35FB}"/>
              </a:ext>
            </a:extLst>
          </p:cNvPr>
          <p:cNvSpPr/>
          <p:nvPr/>
        </p:nvSpPr>
        <p:spPr>
          <a:xfrm>
            <a:off x="224901" y="1176108"/>
            <a:ext cx="7901126" cy="5509200"/>
          </a:xfrm>
          <a:prstGeom prst="rect">
            <a:avLst/>
          </a:prstGeom>
        </p:spPr>
        <p:txBody>
          <a:bodyPr wrap="square">
            <a:spAutoFit/>
          </a:bodyPr>
          <a:lstStyle/>
          <a:p>
            <a:r>
              <a:rPr lang="ru-RU" sz="2200" dirty="0"/>
              <a:t>Работа электромагнитных реле основана на использовании электромагнитных сил, возникающих в металлическом сердечнике при прохождении тока по виткам его катушки. Детали реле монтируются на основании и закрываются крышкой. Над сердечником электромагнита установлен подвижный якорь (пластина) с одним или несколькими контактами. Напротив них находятся соответствующие парные неподвижные контакты.</a:t>
            </a:r>
          </a:p>
          <a:p>
            <a:endParaRPr lang="ru-RU" sz="2200" dirty="0"/>
          </a:p>
          <a:p>
            <a:r>
              <a:rPr lang="ru-RU" sz="2200" dirty="0"/>
              <a:t>В исходном положении якорь удерживается пружиной. При подаче напряжения электромагнит притягивает якорь, преодолевая её усилие, и замыкает или размыкает контакты в зависимости от конструкции реле. После отключения напряжения пружина возвращает якорь в исходное положение.</a:t>
            </a:r>
          </a:p>
        </p:txBody>
      </p:sp>
      <p:pic>
        <p:nvPicPr>
          <p:cNvPr id="4" name="Рисунок 3">
            <a:extLst>
              <a:ext uri="{FF2B5EF4-FFF2-40B4-BE49-F238E27FC236}">
                <a16:creationId xmlns:a16="http://schemas.microsoft.com/office/drawing/2014/main" id="{5EAEA3FC-3A16-4F5B-8C9B-12757A8B8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5918" y="881033"/>
            <a:ext cx="3521181" cy="5723282"/>
          </a:xfrm>
          <a:prstGeom prst="rect">
            <a:avLst/>
          </a:prstGeom>
        </p:spPr>
      </p:pic>
    </p:spTree>
    <p:extLst>
      <p:ext uri="{BB962C8B-B14F-4D97-AF65-F5344CB8AC3E}">
        <p14:creationId xmlns:p14="http://schemas.microsoft.com/office/powerpoint/2010/main" val="3461172063"/>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812C4D-9684-434D-A8F4-07A4B04FAE4B}"/>
              </a:ext>
            </a:extLst>
          </p:cNvPr>
          <p:cNvSpPr>
            <a:spLocks noGrp="1"/>
          </p:cNvSpPr>
          <p:nvPr>
            <p:ph type="title"/>
          </p:nvPr>
        </p:nvSpPr>
        <p:spPr>
          <a:xfrm>
            <a:off x="1137199" y="120521"/>
            <a:ext cx="8825657" cy="580816"/>
          </a:xfrm>
        </p:spPr>
        <p:txBody>
          <a:bodyPr/>
          <a:lstStyle/>
          <a:p>
            <a:r>
              <a:rPr lang="ru-RU" sz="3600" dirty="0"/>
              <a:t>Достоинства и недостатки</a:t>
            </a:r>
          </a:p>
        </p:txBody>
      </p:sp>
      <p:sp>
        <p:nvSpPr>
          <p:cNvPr id="5" name="Прямоугольник 4">
            <a:extLst>
              <a:ext uri="{FF2B5EF4-FFF2-40B4-BE49-F238E27FC236}">
                <a16:creationId xmlns:a16="http://schemas.microsoft.com/office/drawing/2014/main" id="{F32B7A1F-C5F4-4386-95E0-D5A759BF35FB}"/>
              </a:ext>
            </a:extLst>
          </p:cNvPr>
          <p:cNvSpPr/>
          <p:nvPr/>
        </p:nvSpPr>
        <p:spPr>
          <a:xfrm>
            <a:off x="147221" y="701337"/>
            <a:ext cx="11897558" cy="6001643"/>
          </a:xfrm>
          <a:prstGeom prst="rect">
            <a:avLst/>
          </a:prstGeom>
        </p:spPr>
        <p:txBody>
          <a:bodyPr wrap="square">
            <a:spAutoFit/>
          </a:bodyPr>
          <a:lstStyle/>
          <a:p>
            <a:pPr marL="342900" indent="-342900">
              <a:buFont typeface="Wingdings" panose="05000000000000000000" pitchFamily="2" charset="2"/>
              <a:buChar char="Ø"/>
            </a:pPr>
            <a:r>
              <a:rPr lang="ru-RU" sz="2400" dirty="0">
                <a:solidFill>
                  <a:srgbClr val="92D050"/>
                </a:solidFill>
              </a:rPr>
              <a:t>Способность коммутации нагрузок мощностью до 4 кВт при</a:t>
            </a:r>
            <a:br>
              <a:rPr lang="ru-RU" sz="2400" dirty="0">
                <a:solidFill>
                  <a:srgbClr val="92D050"/>
                </a:solidFill>
              </a:rPr>
            </a:br>
            <a:r>
              <a:rPr lang="ru-RU" sz="2400" dirty="0">
                <a:solidFill>
                  <a:srgbClr val="92D050"/>
                </a:solidFill>
              </a:rPr>
              <a:t>объеме реле менее 10 см3</a:t>
            </a:r>
          </a:p>
          <a:p>
            <a:pPr marL="342900" indent="-342900">
              <a:buFont typeface="Wingdings" panose="05000000000000000000" pitchFamily="2" charset="2"/>
              <a:buChar char="Ø"/>
            </a:pPr>
            <a:r>
              <a:rPr lang="ru-RU" sz="2400" dirty="0">
                <a:solidFill>
                  <a:srgbClr val="92D050"/>
                </a:solidFill>
              </a:rPr>
              <a:t>Устойчивость к импульсным перенапряжениям и разрушающим помехам</a:t>
            </a:r>
          </a:p>
          <a:p>
            <a:pPr marL="342900" indent="-342900">
              <a:buFont typeface="Wingdings" panose="05000000000000000000" pitchFamily="2" charset="2"/>
              <a:buChar char="Ø"/>
            </a:pPr>
            <a:r>
              <a:rPr lang="ru-RU" sz="2400" dirty="0">
                <a:solidFill>
                  <a:srgbClr val="92D050"/>
                </a:solidFill>
              </a:rPr>
              <a:t>Исключительная электрическая изоляция между управляющей цепью (катушкой) и контактной группой</a:t>
            </a:r>
          </a:p>
          <a:p>
            <a:pPr marL="342900" indent="-342900">
              <a:buFont typeface="Wingdings" panose="05000000000000000000" pitchFamily="2" charset="2"/>
              <a:buChar char="Ø"/>
            </a:pPr>
            <a:r>
              <a:rPr lang="ru-RU" sz="2400" dirty="0">
                <a:solidFill>
                  <a:srgbClr val="92D050"/>
                </a:solidFill>
              </a:rPr>
              <a:t>Малое падение напряжения на замкнутых контактах, и, как следствие, малое выделение тепла</a:t>
            </a:r>
          </a:p>
          <a:p>
            <a:pPr marL="342900" indent="-342900">
              <a:buFont typeface="Wingdings" panose="05000000000000000000" pitchFamily="2" charset="2"/>
              <a:buChar char="Ø"/>
            </a:pPr>
            <a:r>
              <a:rPr lang="ru-RU" sz="2400" dirty="0">
                <a:solidFill>
                  <a:srgbClr val="92D050"/>
                </a:solidFill>
              </a:rPr>
              <a:t>Крайне низкая цена электромагнитных реле по сравнению с полупроводниковыми ключами</a:t>
            </a:r>
          </a:p>
          <a:p>
            <a:pPr marL="342900" indent="-342900">
              <a:buFont typeface="Wingdings" panose="05000000000000000000" pitchFamily="2" charset="2"/>
              <a:buChar char="Ø"/>
            </a:pPr>
            <a:endParaRPr lang="ru-RU" sz="2400" dirty="0">
              <a:solidFill>
                <a:srgbClr val="92D050"/>
              </a:solidFill>
            </a:endParaRPr>
          </a:p>
          <a:p>
            <a:pPr marL="342900" indent="-342900">
              <a:buFont typeface="Wingdings" panose="05000000000000000000" pitchFamily="2" charset="2"/>
              <a:buChar char="Ø"/>
            </a:pPr>
            <a:r>
              <a:rPr lang="ru-RU" sz="2400" dirty="0">
                <a:solidFill>
                  <a:schemeClr val="accent2">
                    <a:lumMod val="60000"/>
                    <a:lumOff val="40000"/>
                  </a:schemeClr>
                </a:solidFill>
              </a:rPr>
              <a:t>малая скорость работы</a:t>
            </a:r>
          </a:p>
          <a:p>
            <a:pPr marL="342900" indent="-342900">
              <a:buFont typeface="Wingdings" panose="05000000000000000000" pitchFamily="2" charset="2"/>
              <a:buChar char="Ø"/>
            </a:pPr>
            <a:r>
              <a:rPr lang="ru-RU" sz="2400" dirty="0">
                <a:solidFill>
                  <a:schemeClr val="accent2">
                    <a:lumMod val="60000"/>
                    <a:lumOff val="40000"/>
                  </a:schemeClr>
                </a:solidFill>
              </a:rPr>
              <a:t>ограниченный электрический и механический ресурс</a:t>
            </a:r>
          </a:p>
          <a:p>
            <a:pPr marL="342900" indent="-342900">
              <a:buFont typeface="Wingdings" panose="05000000000000000000" pitchFamily="2" charset="2"/>
              <a:buChar char="Ø"/>
            </a:pPr>
            <a:r>
              <a:rPr lang="ru-RU" sz="2400" dirty="0">
                <a:solidFill>
                  <a:schemeClr val="accent2">
                    <a:lumMod val="60000"/>
                    <a:lumOff val="40000"/>
                  </a:schemeClr>
                </a:solidFill>
              </a:rPr>
              <a:t>создание радиопомех при замыкании и размыкании контактов</a:t>
            </a:r>
          </a:p>
          <a:p>
            <a:pPr marL="342900" indent="-342900">
              <a:buFont typeface="Wingdings" panose="05000000000000000000" pitchFamily="2" charset="2"/>
              <a:buChar char="Ø"/>
            </a:pPr>
            <a:r>
              <a:rPr lang="ru-RU" sz="2400" dirty="0">
                <a:solidFill>
                  <a:schemeClr val="accent2">
                    <a:lumMod val="60000"/>
                    <a:lumOff val="40000"/>
                  </a:schemeClr>
                </a:solidFill>
              </a:rPr>
              <a:t>проблемы при коммутации индуктивных нагрузок и высоковольтных нагрузок на постоянном токе.</a:t>
            </a:r>
          </a:p>
        </p:txBody>
      </p:sp>
    </p:spTree>
    <p:extLst>
      <p:ext uri="{BB962C8B-B14F-4D97-AF65-F5344CB8AC3E}">
        <p14:creationId xmlns:p14="http://schemas.microsoft.com/office/powerpoint/2010/main" val="213446940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754D10-50B6-445E-A297-0F8A34DDD705}"/>
              </a:ext>
            </a:extLst>
          </p:cNvPr>
          <p:cNvSpPr>
            <a:spLocks noGrp="1"/>
          </p:cNvSpPr>
          <p:nvPr>
            <p:ph type="title"/>
          </p:nvPr>
        </p:nvSpPr>
        <p:spPr>
          <a:xfrm>
            <a:off x="1255778" y="186433"/>
            <a:ext cx="8724835" cy="657630"/>
          </a:xfrm>
        </p:spPr>
        <p:txBody>
          <a:bodyPr/>
          <a:lstStyle/>
          <a:p>
            <a:r>
              <a:rPr lang="ru-RU" sz="3600" dirty="0"/>
              <a:t>Рубильники</a:t>
            </a:r>
            <a:endParaRPr lang="ru-RU" dirty="0"/>
          </a:p>
        </p:txBody>
      </p:sp>
      <p:sp>
        <p:nvSpPr>
          <p:cNvPr id="6" name="TextBox 5">
            <a:extLst>
              <a:ext uri="{FF2B5EF4-FFF2-40B4-BE49-F238E27FC236}">
                <a16:creationId xmlns:a16="http://schemas.microsoft.com/office/drawing/2014/main" id="{3B447FB8-8132-4E78-9131-A6120743B95E}"/>
              </a:ext>
            </a:extLst>
          </p:cNvPr>
          <p:cNvSpPr txBox="1"/>
          <p:nvPr/>
        </p:nvSpPr>
        <p:spPr>
          <a:xfrm>
            <a:off x="289051" y="1231118"/>
            <a:ext cx="5891942" cy="5539978"/>
          </a:xfrm>
          <a:prstGeom prst="rect">
            <a:avLst/>
          </a:prstGeom>
          <a:noFill/>
        </p:spPr>
        <p:txBody>
          <a:bodyPr wrap="square" rtlCol="0">
            <a:spAutoFit/>
          </a:bodyPr>
          <a:lstStyle/>
          <a:p>
            <a:r>
              <a:rPr lang="ru-RU" sz="2400" b="1" dirty="0"/>
              <a:t>Рубильники</a:t>
            </a:r>
            <a:r>
              <a:rPr lang="ru-RU" sz="2400" dirty="0"/>
              <a:t> являются простейшими аппаратами ручного управления, которые используются в цепях переменного тока при напряжении до 660 В и постоянного тока при напряжении до 440 В.</a:t>
            </a:r>
          </a:p>
          <a:p>
            <a:endParaRPr lang="ru-RU" sz="2400" dirty="0"/>
          </a:p>
          <a:p>
            <a:r>
              <a:rPr lang="ru-RU" sz="2400" dirty="0"/>
              <a:t>Рубильники и переключатели на силу тока от 100 до 1000 А применяются в распределительных устройствах электротехнических установок и служат для неавтоматического замыкания и размыкания электрических цепей.</a:t>
            </a:r>
          </a:p>
          <a:p>
            <a:endParaRPr lang="ru-RU" b="1" dirty="0">
              <a:solidFill>
                <a:schemeClr val="tx1">
                  <a:lumMod val="95000"/>
                </a:schemeClr>
              </a:solidFill>
            </a:endParaRPr>
          </a:p>
        </p:txBody>
      </p:sp>
      <p:pic>
        <p:nvPicPr>
          <p:cNvPr id="1026" name="Picture 2" descr="http://electricalschool.info/uploads/posts/2018-10/1539427701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984" y="1837593"/>
            <a:ext cx="5670761" cy="344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51364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5E30F4-F153-415D-B46D-9806EF41D369}"/>
              </a:ext>
            </a:extLst>
          </p:cNvPr>
          <p:cNvSpPr txBox="1"/>
          <p:nvPr/>
        </p:nvSpPr>
        <p:spPr>
          <a:xfrm>
            <a:off x="611961" y="1373015"/>
            <a:ext cx="10888377" cy="2862322"/>
          </a:xfrm>
          <a:prstGeom prst="rect">
            <a:avLst/>
          </a:prstGeom>
          <a:noFill/>
        </p:spPr>
        <p:txBody>
          <a:bodyPr wrap="square" rtlCol="0">
            <a:spAutoFit/>
          </a:bodyPr>
          <a:lstStyle/>
          <a:p>
            <a:pPr marL="342900" lvl="0" indent="-342900">
              <a:buFont typeface="+mj-lt"/>
              <a:buAutoNum type="arabicPeriod"/>
            </a:pPr>
            <a:r>
              <a:rPr lang="ru-RU" sz="2000" b="1" dirty="0"/>
              <a:t>По величине номинального тока </a:t>
            </a:r>
            <a:r>
              <a:rPr lang="ru-RU" sz="2000" dirty="0"/>
              <a:t>— 100; 200; 400; 600; 1000 А;</a:t>
            </a:r>
          </a:p>
          <a:p>
            <a:pPr marL="342900" lvl="0" indent="-342900">
              <a:buFont typeface="+mj-lt"/>
              <a:buAutoNum type="arabicPeriod"/>
            </a:pPr>
            <a:r>
              <a:rPr lang="ru-RU" sz="2000" b="1" dirty="0"/>
              <a:t>По количеству полюсов </a:t>
            </a:r>
            <a:r>
              <a:rPr lang="ru-RU" sz="2000" dirty="0"/>
              <a:t>— однополюсные, двухполюсные, трехполюсные</a:t>
            </a:r>
          </a:p>
          <a:p>
            <a:pPr marL="342900" lvl="0" indent="-342900">
              <a:buFont typeface="+mj-lt"/>
              <a:buAutoNum type="arabicPeriod"/>
            </a:pPr>
            <a:r>
              <a:rPr lang="ru-RU" sz="2000" b="1" dirty="0"/>
              <a:t>По наличию разрывных контактов </a:t>
            </a:r>
            <a:r>
              <a:rPr lang="ru-RU" sz="2000" dirty="0"/>
              <a:t>— с разрывными контактами или без</a:t>
            </a:r>
          </a:p>
          <a:p>
            <a:pPr marL="342900" lvl="0" indent="-342900">
              <a:buFont typeface="+mj-lt"/>
              <a:buAutoNum type="arabicPeriod"/>
            </a:pPr>
            <a:r>
              <a:rPr lang="ru-RU" sz="2000" b="1" dirty="0"/>
              <a:t>По способу управления </a:t>
            </a:r>
            <a:r>
              <a:rPr lang="ru-RU" sz="2000" dirty="0"/>
              <a:t>— с непосредственным управлением для монтажа с лицевой стороны распределительного устройства, с дистанционным управлением для монтажа с задней стороны распределительного устройства;</a:t>
            </a:r>
          </a:p>
          <a:p>
            <a:pPr marL="342900" lvl="0" indent="-342900">
              <a:buFont typeface="+mj-lt"/>
              <a:buAutoNum type="arabicPeriod"/>
            </a:pPr>
            <a:r>
              <a:rPr lang="ru-RU" sz="2000" b="1" dirty="0"/>
              <a:t>По способу присоединения проводов </a:t>
            </a:r>
            <a:r>
              <a:rPr lang="ru-RU" sz="2000" dirty="0"/>
              <a:t>— с передним присоединением проводов, с задним присоединением проводов.</a:t>
            </a:r>
          </a:p>
          <a:p>
            <a:pPr marL="342900" indent="-342900">
              <a:buFont typeface="+mj-lt"/>
              <a:buAutoNum type="arabicPeriod"/>
            </a:pPr>
            <a:r>
              <a:rPr lang="ru-RU" sz="2000" b="1" dirty="0"/>
              <a:t>По роду </a:t>
            </a:r>
            <a:r>
              <a:rPr lang="ru-RU" sz="2000" b="1" dirty="0" err="1"/>
              <a:t>токауправления</a:t>
            </a:r>
            <a:r>
              <a:rPr lang="ru-RU" sz="2000" b="1" dirty="0"/>
              <a:t> </a:t>
            </a:r>
            <a:r>
              <a:rPr lang="ru-RU" sz="2000" dirty="0"/>
              <a:t>– с центральной и боковой рукояткой</a:t>
            </a:r>
          </a:p>
        </p:txBody>
      </p:sp>
      <p:sp>
        <p:nvSpPr>
          <p:cNvPr id="13" name="Заголовок 1">
            <a:extLst>
              <a:ext uri="{FF2B5EF4-FFF2-40B4-BE49-F238E27FC236}">
                <a16:creationId xmlns:a16="http://schemas.microsoft.com/office/drawing/2014/main" id="{FEA9E714-F5D1-4450-B1B4-A131622B2D89}"/>
              </a:ext>
            </a:extLst>
          </p:cNvPr>
          <p:cNvSpPr>
            <a:spLocks noGrp="1"/>
          </p:cNvSpPr>
          <p:nvPr>
            <p:ph type="title"/>
          </p:nvPr>
        </p:nvSpPr>
        <p:spPr>
          <a:xfrm>
            <a:off x="1255778" y="186433"/>
            <a:ext cx="8724835" cy="640044"/>
          </a:xfrm>
        </p:spPr>
        <p:txBody>
          <a:bodyPr/>
          <a:lstStyle/>
          <a:p>
            <a:r>
              <a:rPr lang="ru-RU" sz="3600" dirty="0"/>
              <a:t>Классификация рубильников</a:t>
            </a:r>
            <a:endParaRPr lang="ru-RU" dirty="0"/>
          </a:p>
        </p:txBody>
      </p:sp>
      <p:sp>
        <p:nvSpPr>
          <p:cNvPr id="6" name="TextBox 5">
            <a:extLst>
              <a:ext uri="{FF2B5EF4-FFF2-40B4-BE49-F238E27FC236}">
                <a16:creationId xmlns:a16="http://schemas.microsoft.com/office/drawing/2014/main" id="{485E30F4-F153-415D-B46D-9806EF41D369}"/>
              </a:ext>
            </a:extLst>
          </p:cNvPr>
          <p:cNvSpPr txBox="1"/>
          <p:nvPr/>
        </p:nvSpPr>
        <p:spPr>
          <a:xfrm>
            <a:off x="685230" y="4872739"/>
            <a:ext cx="10158615" cy="1569660"/>
          </a:xfrm>
          <a:prstGeom prst="rect">
            <a:avLst/>
          </a:prstGeom>
          <a:noFill/>
        </p:spPr>
        <p:txBody>
          <a:bodyPr wrap="square" rtlCol="0">
            <a:spAutoFit/>
          </a:bodyPr>
          <a:lstStyle/>
          <a:p>
            <a:pPr algn="ctr"/>
            <a:r>
              <a:rPr lang="ru-RU" sz="2400" i="1" u="sng" dirty="0"/>
              <a:t>Рубильники с центральной рукояткой служат в качестве разъединителя, т. е. отключают предварительно обесточенные электрические цепи, а с боковой рукояткой и рычажными приводами — отключают цепи под нагрузкой.</a:t>
            </a:r>
          </a:p>
        </p:txBody>
      </p:sp>
    </p:spTree>
    <p:extLst>
      <p:ext uri="{BB962C8B-B14F-4D97-AF65-F5344CB8AC3E}">
        <p14:creationId xmlns:p14="http://schemas.microsoft.com/office/powerpoint/2010/main" val="95736126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5E30F4-F153-415D-B46D-9806EF41D369}"/>
              </a:ext>
            </a:extLst>
          </p:cNvPr>
          <p:cNvSpPr txBox="1"/>
          <p:nvPr/>
        </p:nvSpPr>
        <p:spPr>
          <a:xfrm>
            <a:off x="240124" y="1340529"/>
            <a:ext cx="6503576" cy="5601533"/>
          </a:xfrm>
          <a:prstGeom prst="rect">
            <a:avLst/>
          </a:prstGeom>
          <a:noFill/>
        </p:spPr>
        <p:txBody>
          <a:bodyPr wrap="square" rtlCol="0">
            <a:spAutoFit/>
          </a:bodyPr>
          <a:lstStyle/>
          <a:p>
            <a:r>
              <a:rPr lang="ru-RU" sz="2000" dirty="0"/>
              <a:t>Размыкание цепи рубильником вызывает изменение тока образование электрического поля между неподвижными и подвижными контактами. Напряженность этого поля пропорциональна напряжению сети и обратно пропорциональна расстоянию между контактами.</a:t>
            </a:r>
          </a:p>
          <a:p>
            <a:endParaRPr lang="ru-RU" sz="2000" b="1" dirty="0">
              <a:solidFill>
                <a:schemeClr val="tx1">
                  <a:lumMod val="95000"/>
                </a:schemeClr>
              </a:solidFill>
            </a:endParaRPr>
          </a:p>
          <a:p>
            <a:r>
              <a:rPr lang="ru-RU" sz="2000" dirty="0"/>
              <a:t>В первый момент отключения рубильника, когда расстояние между контактами мало, напряженность электрического поля может достигать значении порядка нескольких тысяч или даже десятков тысяч вольт на сантиметр, что, естественно, вызывает ионизацию воздушного промежутка. </a:t>
            </a:r>
            <a:r>
              <a:rPr lang="ru-RU" sz="2000" b="1" dirty="0"/>
              <a:t>При достаточной степени ионизации произойдет пробой воздушного промежутка и образуется электрическая дуга.</a:t>
            </a:r>
            <a:r>
              <a:rPr lang="ru-RU" sz="2000" dirty="0"/>
              <a:t> </a:t>
            </a:r>
          </a:p>
          <a:p>
            <a:endParaRPr lang="ru-RU" b="1" dirty="0">
              <a:solidFill>
                <a:schemeClr val="tx1">
                  <a:lumMod val="95000"/>
                </a:schemeClr>
              </a:solidFill>
            </a:endParaRPr>
          </a:p>
        </p:txBody>
      </p:sp>
      <p:sp>
        <p:nvSpPr>
          <p:cNvPr id="13" name="Заголовок 1">
            <a:extLst>
              <a:ext uri="{FF2B5EF4-FFF2-40B4-BE49-F238E27FC236}">
                <a16:creationId xmlns:a16="http://schemas.microsoft.com/office/drawing/2014/main" id="{FEA9E714-F5D1-4450-B1B4-A131622B2D89}"/>
              </a:ext>
            </a:extLst>
          </p:cNvPr>
          <p:cNvSpPr>
            <a:spLocks noGrp="1"/>
          </p:cNvSpPr>
          <p:nvPr>
            <p:ph type="title"/>
          </p:nvPr>
        </p:nvSpPr>
        <p:spPr>
          <a:xfrm>
            <a:off x="1255778" y="186433"/>
            <a:ext cx="8724835" cy="1154096"/>
          </a:xfrm>
        </p:spPr>
        <p:txBody>
          <a:bodyPr/>
          <a:lstStyle/>
          <a:p>
            <a:r>
              <a:rPr lang="ru-RU" sz="3600" dirty="0"/>
              <a:t>Процессы, происходящие при размыкании рубильника</a:t>
            </a:r>
          </a:p>
        </p:txBody>
      </p:sp>
      <p:pic>
        <p:nvPicPr>
          <p:cNvPr id="6" name="Рисунок 5" descr="Силы, действующие на дугу при отключения рубильника"/>
          <p:cNvPicPr/>
          <p:nvPr/>
        </p:nvPicPr>
        <p:blipFill>
          <a:blip r:embed="rId2">
            <a:extLst>
              <a:ext uri="{28A0092B-C50C-407E-A947-70E740481C1C}">
                <a14:useLocalDpi xmlns:a14="http://schemas.microsoft.com/office/drawing/2010/main" val="0"/>
              </a:ext>
            </a:extLst>
          </a:blip>
          <a:srcRect/>
          <a:stretch>
            <a:fillRect/>
          </a:stretch>
        </p:blipFill>
        <p:spPr bwMode="auto">
          <a:xfrm>
            <a:off x="6912805" y="1762560"/>
            <a:ext cx="5079903" cy="3782431"/>
          </a:xfrm>
          <a:prstGeom prst="rect">
            <a:avLst/>
          </a:prstGeom>
          <a:noFill/>
          <a:ln>
            <a:noFill/>
          </a:ln>
        </p:spPr>
      </p:pic>
    </p:spTree>
    <p:extLst>
      <p:ext uri="{BB962C8B-B14F-4D97-AF65-F5344CB8AC3E}">
        <p14:creationId xmlns:p14="http://schemas.microsoft.com/office/powerpoint/2010/main" val="231474913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5E30F4-F153-415D-B46D-9806EF41D369}"/>
              </a:ext>
            </a:extLst>
          </p:cNvPr>
          <p:cNvSpPr txBox="1"/>
          <p:nvPr/>
        </p:nvSpPr>
        <p:spPr>
          <a:xfrm>
            <a:off x="329926" y="1556177"/>
            <a:ext cx="4831160" cy="4678204"/>
          </a:xfrm>
          <a:prstGeom prst="rect">
            <a:avLst/>
          </a:prstGeom>
          <a:noFill/>
        </p:spPr>
        <p:txBody>
          <a:bodyPr wrap="square" rtlCol="0">
            <a:spAutoFit/>
          </a:bodyPr>
          <a:lstStyle/>
          <a:p>
            <a:r>
              <a:rPr lang="ru-RU" sz="2000" b="1" dirty="0"/>
              <a:t>Буквенные обозначения рубильников</a:t>
            </a:r>
            <a:r>
              <a:rPr lang="ru-RU" sz="2000" dirty="0"/>
              <a:t>:</a:t>
            </a:r>
            <a:br>
              <a:rPr lang="ru-RU" sz="2000" dirty="0"/>
            </a:br>
            <a:r>
              <a:rPr lang="ru-RU" sz="2000" dirty="0"/>
              <a:t>Р - рубильник;</a:t>
            </a:r>
            <a:br>
              <a:rPr lang="ru-RU" sz="2000" dirty="0"/>
            </a:br>
            <a:r>
              <a:rPr lang="ru-RU" sz="2000" dirty="0"/>
              <a:t>П - переключатель;</a:t>
            </a:r>
            <a:br>
              <a:rPr lang="ru-RU" sz="2000" dirty="0"/>
            </a:br>
            <a:r>
              <a:rPr lang="ru-RU" sz="2000" dirty="0"/>
              <a:t>вторая буква - П - переднее присоединение проводов;</a:t>
            </a:r>
            <a:br>
              <a:rPr lang="ru-RU" sz="2000" dirty="0"/>
            </a:br>
            <a:r>
              <a:rPr lang="ru-RU" sz="2000" dirty="0"/>
              <a:t>Б - с боковой рукояткой;</a:t>
            </a:r>
            <a:br>
              <a:rPr lang="ru-RU" sz="2000" dirty="0"/>
            </a:br>
            <a:r>
              <a:rPr lang="ru-RU" sz="2000" dirty="0"/>
              <a:t>Ц - с центральным рычажным механизмом.</a:t>
            </a:r>
            <a:br>
              <a:rPr lang="ru-RU" sz="2000" dirty="0"/>
            </a:br>
            <a:endParaRPr lang="ru-RU" sz="2000" dirty="0"/>
          </a:p>
          <a:p>
            <a:r>
              <a:rPr lang="ru-RU" sz="2000" b="1" dirty="0"/>
              <a:t>Цифры обозначают:</a:t>
            </a:r>
            <a:br>
              <a:rPr lang="ru-RU" sz="2000" b="1" dirty="0"/>
            </a:br>
            <a:r>
              <a:rPr lang="ru-RU" sz="2000" dirty="0"/>
              <a:t>первые (1, 2 и 3) - число полюсов,</a:t>
            </a:r>
            <a:br>
              <a:rPr lang="ru-RU" sz="2000" dirty="0"/>
            </a:br>
            <a:r>
              <a:rPr lang="ru-RU" sz="2000" dirty="0"/>
              <a:t>вторая - номинальный ток (1 - 100 А, 2 - 250 А, 4 - 400 А и 6 - 600 А).</a:t>
            </a:r>
            <a:br>
              <a:rPr lang="ru-RU" dirty="0"/>
            </a:br>
            <a:endParaRPr lang="ru-RU" b="1" dirty="0">
              <a:solidFill>
                <a:schemeClr val="tx1">
                  <a:lumMod val="95000"/>
                </a:schemeClr>
              </a:solidFill>
            </a:endParaRPr>
          </a:p>
        </p:txBody>
      </p:sp>
      <p:sp>
        <p:nvSpPr>
          <p:cNvPr id="13" name="Заголовок 1">
            <a:extLst>
              <a:ext uri="{FF2B5EF4-FFF2-40B4-BE49-F238E27FC236}">
                <a16:creationId xmlns:a16="http://schemas.microsoft.com/office/drawing/2014/main" id="{FEA9E714-F5D1-4450-B1B4-A131622B2D89}"/>
              </a:ext>
            </a:extLst>
          </p:cNvPr>
          <p:cNvSpPr>
            <a:spLocks noGrp="1"/>
          </p:cNvSpPr>
          <p:nvPr>
            <p:ph type="title"/>
          </p:nvPr>
        </p:nvSpPr>
        <p:spPr>
          <a:xfrm>
            <a:off x="1255778" y="186433"/>
            <a:ext cx="8724835" cy="1158790"/>
          </a:xfrm>
        </p:spPr>
        <p:txBody>
          <a:bodyPr/>
          <a:lstStyle/>
          <a:p>
            <a:r>
              <a:rPr lang="ru-RU" sz="3600" dirty="0"/>
              <a:t>Расшифровка обозначений рубильников</a:t>
            </a:r>
          </a:p>
        </p:txBody>
      </p:sp>
      <p:sp>
        <p:nvSpPr>
          <p:cNvPr id="2" name="Прямоугольник 1"/>
          <p:cNvSpPr/>
          <p:nvPr/>
        </p:nvSpPr>
        <p:spPr>
          <a:xfrm>
            <a:off x="5685692" y="2202125"/>
            <a:ext cx="6096000" cy="2841034"/>
          </a:xfrm>
          <a:prstGeom prst="rect">
            <a:avLst/>
          </a:prstGeom>
        </p:spPr>
        <p:txBody>
          <a:bodyPr>
            <a:spAutoFit/>
          </a:bodyPr>
          <a:lstStyle/>
          <a:p>
            <a:pPr algn="ctr">
              <a:lnSpc>
                <a:spcPct val="107000"/>
              </a:lnSpc>
              <a:spcAft>
                <a:spcPts val="800"/>
              </a:spcAft>
            </a:pPr>
            <a:r>
              <a:rPr lang="ru-RU" sz="2400" i="1" dirty="0">
                <a:latin typeface="Calibri" panose="020F0502020204030204" pitchFamily="34" charset="0"/>
                <a:ea typeface="Calibri" panose="020F0502020204030204" pitchFamily="34" charset="0"/>
                <a:cs typeface="Times New Roman" panose="02020603050405020304" pitchFamily="18" charset="0"/>
              </a:rPr>
              <a:t>В некоторых конструкциях рубильники совмещают с предохранителями или используют предохранители в качестве ножей. Такая конструкция, позволяющая выполнять функции коммутации и защиты, называют блоком предохранитель-выключатель (БПВ).</a:t>
            </a:r>
            <a:endParaRPr lang="ru-RU" sz="20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974035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06BC13-F7F2-4F2C-A958-79CDD1B3CCA0}"/>
              </a:ext>
            </a:extLst>
          </p:cNvPr>
          <p:cNvSpPr>
            <a:spLocks noGrp="1"/>
          </p:cNvSpPr>
          <p:nvPr>
            <p:ph type="title"/>
          </p:nvPr>
        </p:nvSpPr>
        <p:spPr>
          <a:xfrm>
            <a:off x="1187506" y="212160"/>
            <a:ext cx="8825657" cy="1291324"/>
          </a:xfrm>
        </p:spPr>
        <p:txBody>
          <a:bodyPr/>
          <a:lstStyle/>
          <a:p>
            <a:r>
              <a:rPr lang="ru-RU" sz="3600" dirty="0"/>
              <a:t>Пакетные выключатели и переключатели</a:t>
            </a:r>
          </a:p>
        </p:txBody>
      </p:sp>
      <p:sp>
        <p:nvSpPr>
          <p:cNvPr id="10" name="TextBox 9">
            <a:extLst>
              <a:ext uri="{FF2B5EF4-FFF2-40B4-BE49-F238E27FC236}">
                <a16:creationId xmlns:a16="http://schemas.microsoft.com/office/drawing/2014/main" id="{7E088A6D-DDC3-4C2C-8019-5C5EB49A2068}"/>
              </a:ext>
            </a:extLst>
          </p:cNvPr>
          <p:cNvSpPr txBox="1"/>
          <p:nvPr/>
        </p:nvSpPr>
        <p:spPr>
          <a:xfrm>
            <a:off x="448042" y="1837437"/>
            <a:ext cx="6269281" cy="4154984"/>
          </a:xfrm>
          <a:prstGeom prst="rect">
            <a:avLst/>
          </a:prstGeom>
          <a:noFill/>
        </p:spPr>
        <p:txBody>
          <a:bodyPr wrap="square" rtlCol="0">
            <a:spAutoFit/>
          </a:bodyPr>
          <a:lstStyle/>
          <a:p>
            <a:r>
              <a:rPr lang="ru-RU" sz="2400" dirty="0"/>
              <a:t>Служат для включения и отключения электрических цепей постоянного и переменного тока до 100 А при напряжении 220 В и до 60 А — при напряжении 380 В. Пакетные выключатели и переключатели значительно компактнее рубильников. Они монтируются с выводом на панель только рукоятки, что обеспечивает безопасность работы обслуживающего персонала.</a:t>
            </a:r>
          </a:p>
        </p:txBody>
      </p:sp>
      <p:pic>
        <p:nvPicPr>
          <p:cNvPr id="2052" name="Picture 4" descr="https://electrobaza.ru/720x720/uploads/products/2CB1A2FEFBFB989BEBA8BDD7BF763D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0144" y="1636377"/>
            <a:ext cx="4843553" cy="484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70939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06BC13-F7F2-4F2C-A958-79CDD1B3CCA0}"/>
              </a:ext>
            </a:extLst>
          </p:cNvPr>
          <p:cNvSpPr>
            <a:spLocks noGrp="1"/>
          </p:cNvSpPr>
          <p:nvPr>
            <p:ph type="title"/>
          </p:nvPr>
        </p:nvSpPr>
        <p:spPr>
          <a:xfrm>
            <a:off x="1187506" y="124237"/>
            <a:ext cx="8825657" cy="719825"/>
          </a:xfrm>
        </p:spPr>
        <p:txBody>
          <a:bodyPr/>
          <a:lstStyle/>
          <a:p>
            <a:r>
              <a:rPr lang="ru-RU" sz="3600" dirty="0"/>
              <a:t>Устройство пакетных выключателей</a:t>
            </a:r>
          </a:p>
        </p:txBody>
      </p:sp>
      <p:sp>
        <p:nvSpPr>
          <p:cNvPr id="10" name="TextBox 9">
            <a:extLst>
              <a:ext uri="{FF2B5EF4-FFF2-40B4-BE49-F238E27FC236}">
                <a16:creationId xmlns:a16="http://schemas.microsoft.com/office/drawing/2014/main" id="{7E088A6D-DDC3-4C2C-8019-5C5EB49A2068}"/>
              </a:ext>
            </a:extLst>
          </p:cNvPr>
          <p:cNvSpPr txBox="1"/>
          <p:nvPr/>
        </p:nvSpPr>
        <p:spPr>
          <a:xfrm>
            <a:off x="219443" y="1028545"/>
            <a:ext cx="6831988" cy="5632311"/>
          </a:xfrm>
          <a:prstGeom prst="rect">
            <a:avLst/>
          </a:prstGeom>
          <a:noFill/>
        </p:spPr>
        <p:txBody>
          <a:bodyPr wrap="square" rtlCol="0">
            <a:spAutoFit/>
          </a:bodyPr>
          <a:lstStyle/>
          <a:p>
            <a:r>
              <a:rPr lang="ru-RU" sz="2000" dirty="0"/>
              <a:t>Пакетный выключатель состоит из переключающего механизма и контактной группы. Клеммы неподвижных контактов выступают из корпуса. Подвижные контакты находятся внутри корпуса на втулке квадратного сечения, выполненной из изоляционного материала. Корпус набирается из изоляционных шайб, соединенных между собой стягивающими шпильками. Подвижные контакты поворачиваются рукояткой через пружинный механизм быстрого переключения.</a:t>
            </a:r>
          </a:p>
          <a:p>
            <a:endParaRPr lang="ru-RU" sz="2000" dirty="0"/>
          </a:p>
          <a:p>
            <a:r>
              <a:rPr lang="ru-RU" sz="2000" dirty="0"/>
              <a:t>При повороте рукоятки вначале заводится пружина механизма быстрого переключения. Когда усилие, действующее от рукоятки на фигурную шайбу, возрастает до определенной величины, шайба очень быстро поворачивается на четверть оборота до следующего упора в верхней крышке.</a:t>
            </a:r>
          </a:p>
        </p:txBody>
      </p:sp>
      <p:pic>
        <p:nvPicPr>
          <p:cNvPr id="2050" name="Picture 2" descr="http://electricalschool.info/uploads/posts/2015-08/1440838174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2108" y="1613346"/>
            <a:ext cx="4906910" cy="4462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634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E088A6D-DDC3-4C2C-8019-5C5EB49A2068}"/>
              </a:ext>
            </a:extLst>
          </p:cNvPr>
          <p:cNvSpPr txBox="1"/>
          <p:nvPr/>
        </p:nvSpPr>
        <p:spPr>
          <a:xfrm>
            <a:off x="316158" y="298964"/>
            <a:ext cx="6831988" cy="6247864"/>
          </a:xfrm>
          <a:prstGeom prst="rect">
            <a:avLst/>
          </a:prstGeom>
          <a:noFill/>
        </p:spPr>
        <p:txBody>
          <a:bodyPr wrap="square" rtlCol="0">
            <a:spAutoFit/>
          </a:bodyPr>
          <a:lstStyle/>
          <a:p>
            <a:r>
              <a:rPr lang="ru-RU" sz="2000" dirty="0"/>
              <a:t>Одновременно с быстрым поворотом фигурной шайбы происходит поворот подвижных контактов. Последние укреплены в пластинах из фибры, которые выполняют роль направляющих и обеспечивают быстрое гашение возникающей дуги.</a:t>
            </a:r>
          </a:p>
          <a:p>
            <a:endParaRPr lang="ru-RU" sz="2000" dirty="0"/>
          </a:p>
          <a:p>
            <a:r>
              <a:rPr lang="ru-RU" sz="2000" dirty="0"/>
              <a:t>Фибра под воздействием высокой температуры выделяет большое количество газов. Давление их увеличивается, в результате чего происходит движение газов через щели пакета. Свежий, неионизированный воздух, поступающий внутрь выключателя, способствует быстрому гашению дуги.</a:t>
            </a:r>
          </a:p>
          <a:p>
            <a:endParaRPr lang="ru-RU" sz="2000" dirty="0"/>
          </a:p>
          <a:p>
            <a:r>
              <a:rPr lang="ru-RU" sz="2000" dirty="0"/>
              <a:t>Пакетные выключатели выпускаются на токи 10 и 25 А при напряжении 220 В </a:t>
            </a:r>
            <a:r>
              <a:rPr lang="ru-RU" sz="2000" dirty="0" err="1"/>
              <a:t>в</a:t>
            </a:r>
            <a:r>
              <a:rPr lang="ru-RU" sz="2000" dirty="0"/>
              <a:t> одно-, двух- и трехполюсном исполнениях. Последние применяются для включения трехфазных асинхронных двигателей</a:t>
            </a:r>
          </a:p>
        </p:txBody>
      </p:sp>
      <p:pic>
        <p:nvPicPr>
          <p:cNvPr id="4098" name="Picture 2" descr="Картинки по запросу пакетный переключатель на схем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4836" y="79133"/>
            <a:ext cx="3343763" cy="668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366729"/>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878</TotalTime>
  <Words>1859</Words>
  <Application>Microsoft Office PowerPoint</Application>
  <PresentationFormat>Широкоэкранный</PresentationFormat>
  <Paragraphs>153</Paragraphs>
  <Slides>25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Calibri</vt:lpstr>
      <vt:lpstr>Century Gothic</vt:lpstr>
      <vt:lpstr>Wingdings</vt:lpstr>
      <vt:lpstr>Wingdings 3</vt:lpstr>
      <vt:lpstr>Ион</vt:lpstr>
      <vt:lpstr>Тема: Пускорегулирующая и защитная аппаратура. Часть первая</vt:lpstr>
      <vt:lpstr>План лекции</vt:lpstr>
      <vt:lpstr>Рубильники</vt:lpstr>
      <vt:lpstr>Классификация рубильников</vt:lpstr>
      <vt:lpstr>Процессы, происходящие при размыкании рубильника</vt:lpstr>
      <vt:lpstr>Расшифровка обозначений рубильников</vt:lpstr>
      <vt:lpstr>Пакетные выключатели и переключатели</vt:lpstr>
      <vt:lpstr>Устройство пакетных выключателей</vt:lpstr>
      <vt:lpstr>Презентация PowerPoint</vt:lpstr>
      <vt:lpstr>Пакетные переключатели</vt:lpstr>
      <vt:lpstr>Магнитные пускатели</vt:lpstr>
      <vt:lpstr>Устройство магнитного пускателя</vt:lpstr>
      <vt:lpstr>Презентация PowerPoint</vt:lpstr>
      <vt:lpstr>Автоматические выключатели</vt:lpstr>
      <vt:lpstr>Автоматические выключатели: виды и классификация</vt:lpstr>
      <vt:lpstr>Конструкция</vt:lpstr>
      <vt:lpstr>Конструкция</vt:lpstr>
      <vt:lpstr>Презентация PowerPoint</vt:lpstr>
      <vt:lpstr>Условия эксплуатации</vt:lpstr>
      <vt:lpstr>Реле</vt:lpstr>
      <vt:lpstr>Классификация реле</vt:lpstr>
      <vt:lpstr>Устройство реле</vt:lpstr>
      <vt:lpstr>Устройство реле</vt:lpstr>
      <vt:lpstr>Принцип действия и устройство электромагнитных реле</vt:lpstr>
      <vt:lpstr>Достоинства и недостатки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D'Art</dc:creator>
  <cp:lastModifiedBy>D'Art</cp:lastModifiedBy>
  <cp:revision>76</cp:revision>
  <dcterms:created xsi:type="dcterms:W3CDTF">2019-10-04T18:12:06Z</dcterms:created>
  <dcterms:modified xsi:type="dcterms:W3CDTF">2020-01-31T23:58:05Z</dcterms:modified>
</cp:coreProperties>
</file>