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tags/tag1.xml" ContentType="application/vnd.openxmlformats-officedocument.presentationml.tags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notesMasterIdLst>
    <p:notesMasterId r:id="rId11"/>
  </p:notesMasterIdLst>
  <p:sldIdLst>
    <p:sldId id="256" r:id="rId2"/>
    <p:sldId id="299" r:id="rId3"/>
    <p:sldId id="261" r:id="rId4"/>
    <p:sldId id="263" r:id="rId5"/>
    <p:sldId id="300" r:id="rId6"/>
    <p:sldId id="289" r:id="rId7"/>
    <p:sldId id="279" r:id="rId8"/>
    <p:sldId id="281" r:id="rId9"/>
    <p:sldId id="287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583" autoAdjust="0"/>
    <p:restoredTop sz="92362" autoAdjust="0"/>
  </p:normalViewPr>
  <p:slideViewPr>
    <p:cSldViewPr>
      <p:cViewPr>
        <p:scale>
          <a:sx n="66" d="100"/>
          <a:sy n="66" d="100"/>
        </p:scale>
        <p:origin x="-1200" y="-25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6E88258-8981-46FA-9F59-450B010883AF}" type="datetimeFigureOut">
              <a:rPr lang="ru-RU" smtClean="0"/>
              <a:pPr/>
              <a:t>18.09.2023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F6DFBE6-0FEF-481C-BF51-8627F5ABBFA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5525906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6DFBE6-0FEF-481C-BF51-8627F5ABBFA3}" type="slidenum">
              <a:rPr lang="ru-RU" smtClean="0"/>
              <a:pPr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8760307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0F0946-1F97-4E10-AF4A-E4AEBF019009}" type="datetimeFigureOut">
              <a:rPr lang="ru-RU" smtClean="0"/>
              <a:pPr/>
              <a:t>18.09.2023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5412B8-40B0-4E54-8649-4EC9DE4DB8D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  <p:transition spd="slow">
    <p:wip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0F0946-1F97-4E10-AF4A-E4AEBF019009}" type="datetimeFigureOut">
              <a:rPr lang="ru-RU" smtClean="0"/>
              <a:pPr/>
              <a:t>18.09.2023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5412B8-40B0-4E54-8649-4EC9DE4DB8D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ip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0F0946-1F97-4E10-AF4A-E4AEBF019009}" type="datetimeFigureOut">
              <a:rPr lang="ru-RU" smtClean="0"/>
              <a:pPr/>
              <a:t>18.09.2023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5412B8-40B0-4E54-8649-4EC9DE4DB8D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ip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0F0946-1F97-4E10-AF4A-E4AEBF019009}" type="datetimeFigureOut">
              <a:rPr lang="ru-RU" smtClean="0"/>
              <a:pPr/>
              <a:t>18.09.2023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5412B8-40B0-4E54-8649-4EC9DE4DB8D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ip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0F0946-1F97-4E10-AF4A-E4AEBF019009}" type="datetimeFigureOut">
              <a:rPr lang="ru-RU" smtClean="0"/>
              <a:pPr/>
              <a:t>18.09.2023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045412B8-40B0-4E54-8649-4EC9DE4DB8D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wip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0F0946-1F97-4E10-AF4A-E4AEBF019009}" type="datetimeFigureOut">
              <a:rPr lang="ru-RU" smtClean="0"/>
              <a:pPr/>
              <a:t>18.09.2023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5412B8-40B0-4E54-8649-4EC9DE4DB8D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ip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0F0946-1F97-4E10-AF4A-E4AEBF019009}" type="datetimeFigureOut">
              <a:rPr lang="ru-RU" smtClean="0"/>
              <a:pPr/>
              <a:t>18.09.2023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5412B8-40B0-4E54-8649-4EC9DE4DB8D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ip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0F0946-1F97-4E10-AF4A-E4AEBF019009}" type="datetimeFigureOut">
              <a:rPr lang="ru-RU" smtClean="0"/>
              <a:pPr/>
              <a:t>18.09.2023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5412B8-40B0-4E54-8649-4EC9DE4DB8D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ip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0F0946-1F97-4E10-AF4A-E4AEBF019009}" type="datetimeFigureOut">
              <a:rPr lang="ru-RU" smtClean="0"/>
              <a:pPr/>
              <a:t>18.09.2023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5412B8-40B0-4E54-8649-4EC9DE4DB8D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ip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0F0946-1F97-4E10-AF4A-E4AEBF019009}" type="datetimeFigureOut">
              <a:rPr lang="ru-RU" smtClean="0"/>
              <a:pPr/>
              <a:t>18.09.2023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5412B8-40B0-4E54-8649-4EC9DE4DB8D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ip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0F0946-1F97-4E10-AF4A-E4AEBF019009}" type="datetimeFigureOut">
              <a:rPr lang="ru-RU" smtClean="0"/>
              <a:pPr/>
              <a:t>18.09.2023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5412B8-40B0-4E54-8649-4EC9DE4DB8D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ip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890F0946-1F97-4E10-AF4A-E4AEBF019009}" type="datetimeFigureOut">
              <a:rPr lang="ru-RU" smtClean="0"/>
              <a:pPr/>
              <a:t>18.09.2023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045412B8-40B0-4E54-8649-4EC9DE4DB8D6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ransition spd="slow">
    <p:wipe/>
  </p:transition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251520" y="620688"/>
            <a:ext cx="8568951" cy="5544616"/>
          </a:xfrm>
        </p:spPr>
        <p:txBody>
          <a:bodyPr>
            <a:normAutofit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251520" y="116632"/>
            <a:ext cx="8640960" cy="6009531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ru-RU" sz="2000" b="1" dirty="0">
                <a:ln w="6350">
                  <a:noFill/>
                </a:ln>
                <a:solidFill>
                  <a:srgbClr val="00206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Государственное бюджетное </a:t>
            </a:r>
            <a:r>
              <a:rPr lang="ru-RU" sz="2000" b="1" dirty="0" smtClean="0">
                <a:ln w="6350">
                  <a:noFill/>
                </a:ln>
                <a:solidFill>
                  <a:srgbClr val="00206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профессиональное </a:t>
            </a:r>
          </a:p>
          <a:p>
            <a:pPr marL="0" indent="0" algn="ctr">
              <a:buNone/>
            </a:pPr>
            <a:r>
              <a:rPr lang="ru-RU" sz="2000" b="1" dirty="0" smtClean="0">
                <a:ln w="6350">
                  <a:noFill/>
                </a:ln>
                <a:solidFill>
                  <a:srgbClr val="00206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образовательное  учреждение </a:t>
            </a:r>
            <a:r>
              <a:rPr lang="ru-RU" sz="2000" b="1" dirty="0">
                <a:ln w="6350">
                  <a:noFill/>
                </a:ln>
                <a:solidFill>
                  <a:srgbClr val="00206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г. Москвы</a:t>
            </a:r>
          </a:p>
          <a:p>
            <a:pPr marL="0" indent="0" algn="ctr">
              <a:buNone/>
            </a:pPr>
            <a:r>
              <a:rPr lang="ru-RU" sz="2400" b="1" dirty="0">
                <a:ln w="6350">
                  <a:noFill/>
                </a:ln>
                <a:solidFill>
                  <a:srgbClr val="00206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«Театральный художественно-технический колледж»</a:t>
            </a:r>
          </a:p>
          <a:p>
            <a:pPr marL="0" indent="0" algn="ctr">
              <a:buNone/>
            </a:pPr>
            <a:r>
              <a:rPr lang="ru-RU" b="1" dirty="0" smtClean="0">
                <a:ln w="6350">
                  <a:noFill/>
                </a:ln>
                <a:solidFill>
                  <a:srgbClr val="00206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Профессия</a:t>
            </a:r>
            <a:r>
              <a:rPr lang="ru-RU" b="1" dirty="0">
                <a:ln w="6350">
                  <a:noFill/>
                </a:ln>
                <a:solidFill>
                  <a:srgbClr val="00206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: 09.01.03 </a:t>
            </a:r>
          </a:p>
          <a:p>
            <a:pPr marL="0" indent="0" algn="ctr">
              <a:buNone/>
            </a:pPr>
            <a:r>
              <a:rPr lang="ru-RU" b="1" dirty="0" smtClean="0">
                <a:ln w="6350">
                  <a:noFill/>
                </a:ln>
                <a:solidFill>
                  <a:srgbClr val="C0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«Оператор информационных систем и ресурсов» </a:t>
            </a:r>
          </a:p>
          <a:p>
            <a:pPr marL="0" indent="0" algn="ctr">
              <a:buNone/>
            </a:pPr>
            <a:r>
              <a:rPr lang="ru-RU" sz="2400" b="1" dirty="0" smtClean="0">
                <a:ln w="6350">
                  <a:noFill/>
                </a:ln>
                <a:solidFill>
                  <a:srgbClr val="00206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Квалификация: </a:t>
            </a:r>
          </a:p>
          <a:p>
            <a:pPr marL="0" indent="0" algn="ctr">
              <a:buNone/>
            </a:pPr>
            <a:r>
              <a:rPr lang="ru-RU" b="1" dirty="0">
                <a:ln w="6350">
                  <a:noFill/>
                </a:ln>
                <a:solidFill>
                  <a:srgbClr val="C0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оператор информационных систем и </a:t>
            </a:r>
            <a:r>
              <a:rPr lang="ru-RU" b="1" dirty="0" smtClean="0">
                <a:ln w="6350">
                  <a:noFill/>
                </a:ln>
                <a:solidFill>
                  <a:srgbClr val="C0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ресурсов</a:t>
            </a:r>
          </a:p>
          <a:p>
            <a:pPr marL="0" indent="0" algn="ctr">
              <a:buNone/>
            </a:pPr>
            <a:r>
              <a:rPr lang="ru-RU" b="1" dirty="0" smtClean="0">
                <a:ln w="6350">
                  <a:noFill/>
                </a:ln>
                <a:solidFill>
                  <a:srgbClr val="C0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(оператор интерфейсной графики)</a:t>
            </a:r>
            <a:endParaRPr lang="ru-RU" b="1" dirty="0">
              <a:ln w="6350">
                <a:noFill/>
              </a:ln>
              <a:solidFill>
                <a:srgbClr val="C00000"/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 marL="0" indent="0" algn="ctr">
              <a:buNone/>
            </a:pPr>
            <a:r>
              <a:rPr lang="ru-RU" sz="2400" b="1" dirty="0" smtClean="0">
                <a:ln w="6350">
                  <a:noFill/>
                </a:ln>
                <a:solidFill>
                  <a:srgbClr val="00206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 Срок </a:t>
            </a:r>
            <a:r>
              <a:rPr lang="ru-RU" sz="2400" b="1" dirty="0">
                <a:ln w="6350">
                  <a:noFill/>
                </a:ln>
                <a:solidFill>
                  <a:srgbClr val="00206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обучения: </a:t>
            </a:r>
          </a:p>
          <a:p>
            <a:pPr marL="0" indent="0" algn="ctr">
              <a:buNone/>
            </a:pPr>
            <a:r>
              <a:rPr lang="ru-RU" sz="2400" b="1" dirty="0" smtClean="0">
                <a:ln w="6350">
                  <a:noFill/>
                </a:ln>
                <a:solidFill>
                  <a:srgbClr val="C0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на </a:t>
            </a:r>
            <a:r>
              <a:rPr lang="ru-RU" sz="2400" b="1" dirty="0">
                <a:ln w="6350">
                  <a:noFill/>
                </a:ln>
                <a:solidFill>
                  <a:srgbClr val="C0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базе </a:t>
            </a:r>
            <a:r>
              <a:rPr lang="ru-RU" sz="2400" b="1" dirty="0" smtClean="0">
                <a:ln w="6350">
                  <a:noFill/>
                </a:ln>
                <a:solidFill>
                  <a:srgbClr val="C0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среднего общего образования (11 классов) – </a:t>
            </a:r>
          </a:p>
          <a:p>
            <a:pPr marL="0" indent="0" algn="ctr">
              <a:buNone/>
            </a:pPr>
            <a:r>
              <a:rPr lang="ru-RU" sz="3600" b="1" u="sng" dirty="0">
                <a:ln w="6350">
                  <a:noFill/>
                </a:ln>
                <a:solidFill>
                  <a:srgbClr val="C0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10 </a:t>
            </a:r>
            <a:r>
              <a:rPr lang="ru-RU" sz="3600" b="1" u="sng" dirty="0" smtClean="0">
                <a:ln w="6350">
                  <a:noFill/>
                </a:ln>
                <a:solidFill>
                  <a:srgbClr val="C0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месяцев</a:t>
            </a:r>
          </a:p>
          <a:p>
            <a:pPr marL="0" indent="0" algn="ctr">
              <a:buNone/>
            </a:pPr>
            <a:r>
              <a:rPr lang="ru-RU" b="1" u="sng" dirty="0" smtClean="0">
                <a:ln w="6350">
                  <a:noFill/>
                </a:ln>
                <a:solidFill>
                  <a:srgbClr val="C0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25 бюджетных  мест</a:t>
            </a:r>
          </a:p>
          <a:p>
            <a:pPr marL="0" indent="0" algn="ctr">
              <a:buNone/>
            </a:pPr>
            <a:r>
              <a:rPr lang="ru-RU" b="1" u="sng" dirty="0" smtClean="0">
                <a:ln w="6350">
                  <a:noFill/>
                </a:ln>
                <a:solidFill>
                  <a:srgbClr val="C0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Форма обучения- очная</a:t>
            </a:r>
          </a:p>
          <a:p>
            <a:pPr marL="0" indent="0" algn="ctr">
              <a:buNone/>
            </a:pPr>
            <a:endParaRPr lang="ru-RU" b="1" u="sng" dirty="0" smtClean="0">
              <a:ln w="6350">
                <a:noFill/>
              </a:ln>
              <a:solidFill>
                <a:srgbClr val="C00000"/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 marL="0" indent="0" algn="ctr">
              <a:buNone/>
            </a:pPr>
            <a:endParaRPr lang="ru-RU" sz="3600" b="1" u="sng" dirty="0">
              <a:ln w="6350">
                <a:noFill/>
              </a:ln>
              <a:solidFill>
                <a:srgbClr val="C00000"/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 marL="0" indent="0" algn="ctr">
              <a:buNone/>
            </a:pPr>
            <a:endParaRPr lang="ru-RU" sz="2400" b="1" dirty="0" smtClean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endParaRPr lang="ru-RU" sz="2400" b="1" dirty="0" smtClean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xmlns="" val="308643028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504" y="116632"/>
            <a:ext cx="8928992" cy="4709160"/>
          </a:xfrm>
        </p:spPr>
        <p:txBody>
          <a:bodyPr>
            <a:normAutofit/>
          </a:bodyPr>
          <a:lstStyle/>
          <a:p>
            <a:pPr marL="137160" indent="0" algn="ctr">
              <a:buNone/>
            </a:pPr>
            <a:r>
              <a:rPr lang="ru-RU" b="1" dirty="0" smtClean="0">
                <a:ln w="6350">
                  <a:noFill/>
                </a:ln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Оператор </a:t>
            </a:r>
            <a:r>
              <a:rPr lang="ru-RU" b="1" dirty="0">
                <a:ln w="6350">
                  <a:noFill/>
                </a:ln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информационных систем и </a:t>
            </a:r>
            <a:r>
              <a:rPr lang="ru-RU" b="1" dirty="0" smtClean="0">
                <a:ln w="6350">
                  <a:noFill/>
                </a:ln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ресурсов</a:t>
            </a:r>
          </a:p>
          <a:p>
            <a:pPr marL="137160" indent="0" algn="ctr">
              <a:buNone/>
            </a:pPr>
            <a:r>
              <a:rPr lang="ru-RU" b="1" dirty="0">
                <a:ln w="6350">
                  <a:noFill/>
                </a:ln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(оператор интерфейсной графики)</a:t>
            </a:r>
          </a:p>
          <a:p>
            <a:pPr marL="137160" indent="0" algn="ctr">
              <a:buNone/>
            </a:pPr>
            <a:r>
              <a:rPr lang="ru-RU" sz="2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2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квалифицированный специалист в области информационных технологий, владеющий навыками обработки текстовой информации, умеющий работать с пакетами прикладных программ (2D и 3D редакторы, растровые и векторные редакторы, </a:t>
            </a:r>
            <a:r>
              <a:rPr lang="ru-RU" sz="26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видеоредакторы</a:t>
            </a:r>
            <a:r>
              <a:rPr lang="ru-RU" sz="2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). </a:t>
            </a:r>
            <a:br>
              <a:rPr lang="ru-RU" sz="2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 этой профессии объединяются функции оператора </a:t>
            </a:r>
            <a:r>
              <a:rPr lang="ru-RU" sz="2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ПК, дизайнера.</a:t>
            </a:r>
            <a:endParaRPr lang="ru-RU" sz="2600" b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3528" y="3920903"/>
            <a:ext cx="4337383" cy="3141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50271346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7504" y="116632"/>
            <a:ext cx="9036496" cy="58785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Общие компетенции</a:t>
            </a:r>
          </a:p>
          <a:p>
            <a:pPr marL="342900" indent="-342900">
              <a:buFont typeface="Wingdings" pitchFamily="2" charset="2"/>
              <a:buChar char="Ø"/>
            </a:pP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Подключать </a:t>
            </a:r>
            <a:r>
              <a:rPr lang="ru-RU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 настраивать </a:t>
            </a: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параметры </a:t>
            </a:r>
            <a:r>
              <a:rPr lang="ru-RU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функционирования персонального </a:t>
            </a: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компьютера;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Выполнять ввод и обработку текстовых данных, преобразование данных в зависимости от структуры документа;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ru-RU" sz="2400" b="1" dirty="0" smtClean="0">
                <a:solidFill>
                  <a:srgbClr val="002060"/>
                </a:solidFill>
              </a:rPr>
              <a:t>Выполнять подготовку цифровых данных для дальнейшей обработки и архивирования;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ru-RU" sz="2400" b="1" dirty="0" smtClean="0">
                <a:solidFill>
                  <a:srgbClr val="002060"/>
                </a:solidFill>
              </a:rPr>
              <a:t>Работать </a:t>
            </a:r>
            <a:r>
              <a:rPr lang="ru-RU" sz="2400" b="1" dirty="0">
                <a:solidFill>
                  <a:srgbClr val="002060"/>
                </a:solidFill>
              </a:rPr>
              <a:t>в </a:t>
            </a:r>
            <a:r>
              <a:rPr lang="ru-RU" sz="2400" b="1" dirty="0" smtClean="0">
                <a:solidFill>
                  <a:srgbClr val="002060"/>
                </a:solidFill>
              </a:rPr>
              <a:t>графических </a:t>
            </a:r>
            <a:r>
              <a:rPr lang="ru-RU" sz="2400" b="1" dirty="0">
                <a:solidFill>
                  <a:srgbClr val="002060"/>
                </a:solidFill>
              </a:rPr>
              <a:t>и </a:t>
            </a:r>
            <a:r>
              <a:rPr lang="ru-RU" sz="2400" b="1" dirty="0" err="1" smtClean="0">
                <a:solidFill>
                  <a:srgbClr val="002060"/>
                </a:solidFill>
              </a:rPr>
              <a:t>видеоредакторах</a:t>
            </a:r>
            <a:r>
              <a:rPr lang="ru-RU" sz="2400" b="1" dirty="0" smtClean="0">
                <a:solidFill>
                  <a:srgbClr val="002060"/>
                </a:solidFill>
              </a:rPr>
              <a:t>;</a:t>
            </a:r>
            <a:endParaRPr lang="en-US" sz="2400" b="1" dirty="0">
              <a:solidFill>
                <a:srgbClr val="002060"/>
              </a:solidFill>
            </a:endParaRPr>
          </a:p>
          <a:p>
            <a:pPr marL="285750" indent="-285750">
              <a:buFont typeface="Wingdings" pitchFamily="2" charset="2"/>
              <a:buChar char="Ø"/>
            </a:pP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Создавать визуальный дизайн элементов графического пользовательского интерфейса;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Конвертировать </a:t>
            </a:r>
            <a:r>
              <a:rPr lang="ru-RU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файлы с цифровой </a:t>
            </a: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информацией </a:t>
            </a:r>
            <a:r>
              <a:rPr lang="ru-RU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 различные </a:t>
            </a: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форматы; </a:t>
            </a:r>
            <a:endParaRPr lang="en-US" sz="2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 typeface="Wingdings" pitchFamily="2" charset="2"/>
              <a:buChar char="Ø"/>
            </a:pPr>
            <a:r>
              <a:rPr lang="ru-RU" sz="2400" b="1" dirty="0" smtClean="0">
                <a:solidFill>
                  <a:srgbClr val="002060"/>
                </a:solidFill>
              </a:rPr>
              <a:t>Публиковать </a:t>
            </a:r>
            <a:r>
              <a:rPr lang="ru-RU" sz="2400" b="1" dirty="0">
                <a:solidFill>
                  <a:srgbClr val="002060"/>
                </a:solidFill>
              </a:rPr>
              <a:t>мультимедиа в </a:t>
            </a:r>
            <a:r>
              <a:rPr lang="ru-RU" sz="2400" b="1" dirty="0" smtClean="0">
                <a:solidFill>
                  <a:srgbClr val="002060"/>
                </a:solidFill>
              </a:rPr>
              <a:t>Интернете.</a:t>
            </a:r>
            <a:r>
              <a:rPr lang="ru-RU" sz="2000" b="1" u="sng" dirty="0">
                <a:solidFill>
                  <a:srgbClr val="002060"/>
                </a:solidFill>
                <a:cs typeface="Times New Roman" pitchFamily="18" charset="0"/>
              </a:rPr>
              <a:t/>
            </a:r>
            <a:br>
              <a:rPr lang="ru-RU" sz="2000" b="1" u="sng" dirty="0">
                <a:solidFill>
                  <a:srgbClr val="002060"/>
                </a:solidFill>
                <a:cs typeface="Times New Roman" pitchFamily="18" charset="0"/>
              </a:rPr>
            </a:br>
            <a:r>
              <a:rPr lang="ru-RU" b="1" dirty="0">
                <a:solidFill>
                  <a:srgbClr val="002060"/>
                </a:solidFill>
                <a:cs typeface="Times New Roman" pitchFamily="18" charset="0"/>
              </a:rPr>
              <a:t/>
            </a:r>
            <a:br>
              <a:rPr lang="ru-RU" b="1" dirty="0">
                <a:solidFill>
                  <a:srgbClr val="002060"/>
                </a:solidFill>
                <a:cs typeface="Times New Roman" pitchFamily="18" charset="0"/>
              </a:rPr>
            </a:br>
            <a:endParaRPr lang="ru-RU" b="1" dirty="0">
              <a:solidFill>
                <a:srgbClr val="002060"/>
              </a:solidFill>
            </a:endParaRPr>
          </a:p>
        </p:txBody>
      </p:sp>
      <p:pic>
        <p:nvPicPr>
          <p:cNvPr id="2050" name="Picture 2" descr="C:\Users\36\Pictures\3_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7504" y="5379112"/>
            <a:ext cx="2232248" cy="1378200"/>
          </a:xfrm>
          <a:prstGeom prst="rect">
            <a:avLst/>
          </a:prstGeom>
          <a:ln w="3175" cap="sq">
            <a:solidFill>
              <a:srgbClr val="C00000"/>
            </a:solidFill>
            <a:prstDash val="solid"/>
            <a:miter lim="800000"/>
          </a:ln>
          <a:effectLst>
            <a:glow rad="228600">
              <a:schemeClr val="accent6">
                <a:satMod val="175000"/>
                <a:alpha val="40000"/>
              </a:schemeClr>
            </a:glow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09525963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29600" cy="6048672"/>
          </a:xfrm>
        </p:spPr>
        <p:txBody>
          <a:bodyPr>
            <a:normAutofit/>
          </a:bodyPr>
          <a:lstStyle/>
          <a:p>
            <a:r>
              <a:rPr lang="ru-RU" sz="3600" u="sng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u="sng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53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07504" y="188641"/>
            <a:ext cx="8712968" cy="55399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C00000"/>
                </a:solidFill>
              </a:rPr>
              <a:t>Учебный план по программе подготовки квалифицированных рабочих и служащих:</a:t>
            </a:r>
            <a:endParaRPr lang="ru-RU" sz="2400" b="1" dirty="0">
              <a:solidFill>
                <a:srgbClr val="C00000"/>
              </a:solidFill>
            </a:endParaRPr>
          </a:p>
          <a:p>
            <a:r>
              <a:rPr lang="ru-RU" sz="2200" b="1" dirty="0">
                <a:solidFill>
                  <a:srgbClr val="002060"/>
                </a:solidFill>
              </a:rPr>
              <a:t>1. </a:t>
            </a:r>
            <a:r>
              <a:rPr lang="ru-RU" sz="2200" b="1" u="sng" dirty="0" smtClean="0">
                <a:solidFill>
                  <a:srgbClr val="002060"/>
                </a:solidFill>
              </a:rPr>
              <a:t>Социально-гуманитарный </a:t>
            </a:r>
            <a:r>
              <a:rPr lang="ru-RU" sz="2200" b="1" u="sng" dirty="0">
                <a:solidFill>
                  <a:srgbClr val="002060"/>
                </a:solidFill>
              </a:rPr>
              <a:t>цикл:</a:t>
            </a:r>
          </a:p>
          <a:p>
            <a:pPr marL="342900" indent="-342900">
              <a:buFontTx/>
              <a:buChar char="-"/>
            </a:pPr>
            <a:r>
              <a:rPr lang="ru-RU" sz="2200" b="1" dirty="0" smtClean="0">
                <a:solidFill>
                  <a:srgbClr val="002060"/>
                </a:solidFill>
              </a:rPr>
              <a:t>История России</a:t>
            </a:r>
          </a:p>
          <a:p>
            <a:pPr marL="342900" indent="-342900">
              <a:buFontTx/>
              <a:buChar char="-"/>
            </a:pPr>
            <a:r>
              <a:rPr lang="ru-RU" sz="2200" b="1" dirty="0">
                <a:solidFill>
                  <a:srgbClr val="002060"/>
                </a:solidFill>
              </a:rPr>
              <a:t>Иностранный язык в профессиональной деятельности</a:t>
            </a:r>
          </a:p>
          <a:p>
            <a:pPr marL="342900" indent="-342900">
              <a:buFontTx/>
              <a:buChar char="-"/>
            </a:pPr>
            <a:r>
              <a:rPr lang="ru-RU" sz="2200" b="1" dirty="0" smtClean="0">
                <a:solidFill>
                  <a:srgbClr val="002060"/>
                </a:solidFill>
              </a:rPr>
              <a:t>Физическая культура</a:t>
            </a:r>
          </a:p>
          <a:p>
            <a:pPr marL="342900" indent="-342900">
              <a:buFontTx/>
              <a:buChar char="-"/>
            </a:pPr>
            <a:r>
              <a:rPr lang="ru-RU" sz="2200" b="1" dirty="0">
                <a:solidFill>
                  <a:srgbClr val="002060"/>
                </a:solidFill>
              </a:rPr>
              <a:t>Безопасность </a:t>
            </a:r>
            <a:r>
              <a:rPr lang="ru-RU" sz="2200" b="1" dirty="0" smtClean="0">
                <a:solidFill>
                  <a:srgbClr val="002060"/>
                </a:solidFill>
              </a:rPr>
              <a:t>жизнедеятельности</a:t>
            </a:r>
          </a:p>
          <a:p>
            <a:pPr marL="342900" indent="-342900">
              <a:buFontTx/>
              <a:buChar char="-"/>
            </a:pPr>
            <a:r>
              <a:rPr lang="ru-RU" sz="2200" b="1" dirty="0" smtClean="0">
                <a:solidFill>
                  <a:srgbClr val="002060"/>
                </a:solidFill>
              </a:rPr>
              <a:t>Основы </a:t>
            </a:r>
            <a:r>
              <a:rPr lang="ru-RU" sz="2200" b="1" dirty="0">
                <a:solidFill>
                  <a:srgbClr val="002060"/>
                </a:solidFill>
              </a:rPr>
              <a:t>финансовой грамотности</a:t>
            </a:r>
          </a:p>
          <a:p>
            <a:r>
              <a:rPr lang="ru-RU" sz="2200" b="1" dirty="0" smtClean="0">
                <a:solidFill>
                  <a:srgbClr val="002060"/>
                </a:solidFill>
              </a:rPr>
              <a:t>2. </a:t>
            </a:r>
            <a:r>
              <a:rPr lang="ru-RU" sz="2200" b="1" u="sng" dirty="0" smtClean="0">
                <a:solidFill>
                  <a:srgbClr val="002060"/>
                </a:solidFill>
              </a:rPr>
              <a:t>Общепрофессиональный </a:t>
            </a:r>
            <a:r>
              <a:rPr lang="ru-RU" sz="2200" b="1" u="sng" dirty="0">
                <a:solidFill>
                  <a:srgbClr val="002060"/>
                </a:solidFill>
              </a:rPr>
              <a:t>цикл:</a:t>
            </a:r>
          </a:p>
          <a:p>
            <a:r>
              <a:rPr lang="ru-RU" sz="2200" b="1" dirty="0" smtClean="0">
                <a:solidFill>
                  <a:srgbClr val="002060"/>
                </a:solidFill>
              </a:rPr>
              <a:t>-   Основы </a:t>
            </a:r>
            <a:r>
              <a:rPr lang="ru-RU" sz="2200" b="1" dirty="0">
                <a:solidFill>
                  <a:srgbClr val="002060"/>
                </a:solidFill>
              </a:rPr>
              <a:t>информационных технологий</a:t>
            </a:r>
          </a:p>
          <a:p>
            <a:pPr marL="342900" indent="-342900">
              <a:buFontTx/>
              <a:buChar char="-"/>
            </a:pPr>
            <a:r>
              <a:rPr lang="ru-RU" sz="2200" b="1" dirty="0" smtClean="0">
                <a:solidFill>
                  <a:srgbClr val="002060"/>
                </a:solidFill>
              </a:rPr>
              <a:t>Документационное обеспечение управления</a:t>
            </a:r>
          </a:p>
          <a:p>
            <a:pPr marL="342900" indent="-342900">
              <a:buFontTx/>
              <a:buChar char="-"/>
            </a:pPr>
            <a:r>
              <a:rPr lang="ru-RU" sz="2200" b="1" dirty="0" smtClean="0">
                <a:solidFill>
                  <a:srgbClr val="002060"/>
                </a:solidFill>
              </a:rPr>
              <a:t>Базы данных</a:t>
            </a:r>
            <a:endParaRPr lang="ru-RU" sz="2200" b="1" dirty="0">
              <a:solidFill>
                <a:srgbClr val="002060"/>
              </a:solidFill>
            </a:endParaRPr>
          </a:p>
          <a:p>
            <a:r>
              <a:rPr lang="ru-RU" sz="2200" b="1" dirty="0" smtClean="0">
                <a:solidFill>
                  <a:srgbClr val="002060"/>
                </a:solidFill>
              </a:rPr>
              <a:t>3.  </a:t>
            </a:r>
            <a:r>
              <a:rPr lang="ru-RU" sz="2200" b="1" u="sng" dirty="0" smtClean="0">
                <a:solidFill>
                  <a:srgbClr val="002060"/>
                </a:solidFill>
              </a:rPr>
              <a:t>Профессиональный </a:t>
            </a:r>
            <a:r>
              <a:rPr lang="ru-RU" sz="2200" b="1" u="sng" dirty="0">
                <a:solidFill>
                  <a:srgbClr val="002060"/>
                </a:solidFill>
              </a:rPr>
              <a:t>цикл:</a:t>
            </a:r>
          </a:p>
          <a:p>
            <a:r>
              <a:rPr lang="ru-RU" sz="2200" b="1" dirty="0">
                <a:solidFill>
                  <a:srgbClr val="002060"/>
                </a:solidFill>
              </a:rPr>
              <a:t>-   </a:t>
            </a:r>
            <a:r>
              <a:rPr lang="ru-RU" sz="2200" b="1" dirty="0" smtClean="0">
                <a:solidFill>
                  <a:srgbClr val="002060"/>
                </a:solidFill>
              </a:rPr>
              <a:t>Оформление и компоновка технической документации</a:t>
            </a:r>
            <a:endParaRPr lang="ru-RU" sz="2200" b="1" dirty="0">
              <a:solidFill>
                <a:srgbClr val="002060"/>
              </a:solidFill>
            </a:endParaRPr>
          </a:p>
          <a:p>
            <a:r>
              <a:rPr lang="ru-RU" sz="2200" b="1" dirty="0">
                <a:solidFill>
                  <a:srgbClr val="002060"/>
                </a:solidFill>
              </a:rPr>
              <a:t>-   </a:t>
            </a:r>
            <a:r>
              <a:rPr lang="ru-RU" sz="2200" b="1" dirty="0" smtClean="0">
                <a:solidFill>
                  <a:srgbClr val="002060"/>
                </a:solidFill>
              </a:rPr>
              <a:t>Подготовка интерфейсной графики</a:t>
            </a:r>
            <a:endParaRPr lang="ru-RU" sz="2200" b="1" dirty="0">
              <a:solidFill>
                <a:srgbClr val="002060"/>
              </a:solidFill>
            </a:endParaRPr>
          </a:p>
          <a:p>
            <a:pPr marL="342900" indent="-342900">
              <a:buFontTx/>
              <a:buChar char="-"/>
            </a:pPr>
            <a:endParaRPr lang="ru-RU" sz="20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1808171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07504" y="188640"/>
            <a:ext cx="8937625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solidFill>
                  <a:srgbClr val="C00000"/>
                </a:solidFill>
              </a:rPr>
              <a:t>Учебный </a:t>
            </a:r>
            <a:r>
              <a:rPr lang="ru-RU" sz="2800" b="1" dirty="0" smtClean="0">
                <a:solidFill>
                  <a:srgbClr val="C00000"/>
                </a:solidFill>
              </a:rPr>
              <a:t>план</a:t>
            </a:r>
            <a:r>
              <a:rPr lang="ru-RU" sz="2400" b="1" dirty="0">
                <a:solidFill>
                  <a:srgbClr val="002060"/>
                </a:solidFill>
              </a:rPr>
              <a:t/>
            </a:r>
            <a:br>
              <a:rPr lang="ru-RU" sz="2400" b="1" dirty="0">
                <a:solidFill>
                  <a:srgbClr val="002060"/>
                </a:solidFill>
              </a:rPr>
            </a:br>
            <a:r>
              <a:rPr lang="ru-RU" sz="2400" b="1" u="sng" dirty="0">
                <a:solidFill>
                  <a:srgbClr val="002060"/>
                </a:solidFill>
              </a:rPr>
              <a:t>1 </a:t>
            </a:r>
            <a:r>
              <a:rPr lang="ru-RU" sz="2400" b="1" u="sng" dirty="0" smtClean="0">
                <a:solidFill>
                  <a:srgbClr val="002060"/>
                </a:solidFill>
              </a:rPr>
              <a:t>семестр </a:t>
            </a:r>
            <a:r>
              <a:rPr lang="ru-RU" sz="2400" b="1" dirty="0" smtClean="0">
                <a:solidFill>
                  <a:srgbClr val="002060"/>
                </a:solidFill>
              </a:rPr>
              <a:t>- 11 </a:t>
            </a:r>
            <a:r>
              <a:rPr lang="ru-RU" sz="2400" b="1" dirty="0">
                <a:solidFill>
                  <a:srgbClr val="002060"/>
                </a:solidFill>
              </a:rPr>
              <a:t>недель</a:t>
            </a:r>
            <a:br>
              <a:rPr lang="ru-RU" sz="2400" b="1" dirty="0">
                <a:solidFill>
                  <a:srgbClr val="002060"/>
                </a:solidFill>
              </a:rPr>
            </a:br>
            <a:r>
              <a:rPr lang="ru-RU" sz="2400" b="1" u="sng" dirty="0">
                <a:solidFill>
                  <a:srgbClr val="002060"/>
                </a:solidFill>
              </a:rPr>
              <a:t>Учебная практика </a:t>
            </a:r>
            <a:r>
              <a:rPr lang="ru-RU" sz="2400" b="1" dirty="0">
                <a:solidFill>
                  <a:srgbClr val="002060"/>
                </a:solidFill>
              </a:rPr>
              <a:t>- </a:t>
            </a:r>
            <a:r>
              <a:rPr lang="ru-RU" sz="2400" b="1" dirty="0" smtClean="0">
                <a:solidFill>
                  <a:srgbClr val="002060"/>
                </a:solidFill>
              </a:rPr>
              <a:t>6 недель </a:t>
            </a:r>
            <a:r>
              <a:rPr lang="ru-RU" sz="2400" b="1" dirty="0">
                <a:solidFill>
                  <a:srgbClr val="002060"/>
                </a:solidFill>
              </a:rPr>
              <a:t>(мастерские колледжа)</a:t>
            </a:r>
            <a:br>
              <a:rPr lang="ru-RU" sz="2400" b="1" dirty="0">
                <a:solidFill>
                  <a:srgbClr val="002060"/>
                </a:solidFill>
              </a:rPr>
            </a:br>
            <a:r>
              <a:rPr lang="ru-RU" sz="2400" b="1" u="sng" dirty="0">
                <a:solidFill>
                  <a:srgbClr val="002060"/>
                </a:solidFill>
              </a:rPr>
              <a:t>2 </a:t>
            </a:r>
            <a:r>
              <a:rPr lang="ru-RU" sz="2400" b="1" u="sng" dirty="0" smtClean="0">
                <a:solidFill>
                  <a:srgbClr val="002060"/>
                </a:solidFill>
              </a:rPr>
              <a:t>семестр </a:t>
            </a:r>
            <a:r>
              <a:rPr lang="ru-RU" sz="2400" b="1" dirty="0" smtClean="0">
                <a:solidFill>
                  <a:srgbClr val="002060"/>
                </a:solidFill>
              </a:rPr>
              <a:t>- 14 </a:t>
            </a:r>
            <a:r>
              <a:rPr lang="ru-RU" sz="2400" b="1" dirty="0">
                <a:solidFill>
                  <a:srgbClr val="002060"/>
                </a:solidFill>
              </a:rPr>
              <a:t>недель</a:t>
            </a:r>
            <a:br>
              <a:rPr lang="ru-RU" sz="2400" b="1" dirty="0">
                <a:solidFill>
                  <a:srgbClr val="002060"/>
                </a:solidFill>
              </a:rPr>
            </a:br>
            <a:r>
              <a:rPr lang="ru-RU" sz="2400" b="1" dirty="0" smtClean="0">
                <a:solidFill>
                  <a:srgbClr val="002060"/>
                </a:solidFill>
              </a:rPr>
              <a:t>Производственная (</a:t>
            </a:r>
            <a:r>
              <a:rPr lang="ru-RU" sz="2400" b="1" dirty="0">
                <a:solidFill>
                  <a:srgbClr val="002060"/>
                </a:solidFill>
              </a:rPr>
              <a:t>преддипломная) практика </a:t>
            </a:r>
            <a:r>
              <a:rPr lang="ru-RU" sz="2400" b="1" dirty="0" smtClean="0">
                <a:solidFill>
                  <a:srgbClr val="002060"/>
                </a:solidFill>
              </a:rPr>
              <a:t>– 9 недель</a:t>
            </a:r>
          </a:p>
          <a:p>
            <a:pPr algn="ctr"/>
            <a:r>
              <a:rPr lang="ru-RU" dirty="0">
                <a:solidFill>
                  <a:srgbClr val="002060"/>
                </a:solidFill>
                <a:cs typeface="Times New Roman" pitchFamily="18" charset="0"/>
              </a:rPr>
              <a:t/>
            </a:r>
            <a:br>
              <a:rPr lang="ru-RU" dirty="0">
                <a:solidFill>
                  <a:srgbClr val="002060"/>
                </a:solidFill>
                <a:cs typeface="Times New Roman" pitchFamily="18" charset="0"/>
              </a:rPr>
            </a:br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2590" y="3367810"/>
            <a:ext cx="4340225" cy="3262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16015" y="2204864"/>
            <a:ext cx="4329113" cy="3255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68126019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\\PREPOUD33\Users\Public\ОП 2019-20\УЧЕБНАЯ  ПРАКТИКА 2019-2020 УЧ.ГОД\ГОТОВЫЕ РАБОТЫ\Буренкова\1\простой коллаж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004048" y="3521516"/>
            <a:ext cx="3766041" cy="3215132"/>
          </a:xfrm>
          <a:prstGeom prst="rect">
            <a:avLst/>
          </a:prstGeom>
          <a:noFill/>
          <a:effectLst>
            <a:softEdge rad="3175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79512" y="103565"/>
            <a:ext cx="8712968" cy="33547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solidFill>
                  <a:srgbClr val="C00000"/>
                </a:solidFill>
                <a:cs typeface="Times New Roman" pitchFamily="18" charset="0"/>
              </a:rPr>
              <a:t>Программное обеспечение  профессионального  </a:t>
            </a:r>
            <a:r>
              <a:rPr lang="ru-RU" sz="2400" b="1" dirty="0" smtClean="0">
                <a:solidFill>
                  <a:srgbClr val="C00000"/>
                </a:solidFill>
                <a:cs typeface="Times New Roman" pitchFamily="18" charset="0"/>
              </a:rPr>
              <a:t>назначения</a:t>
            </a:r>
            <a:endParaRPr lang="ru-RU" sz="2400" b="1" dirty="0">
              <a:solidFill>
                <a:srgbClr val="C00000"/>
              </a:solidFill>
              <a:cs typeface="Times New Roman" pitchFamily="18" charset="0"/>
            </a:endParaRPr>
          </a:p>
          <a:p>
            <a:r>
              <a:rPr lang="ru-RU" sz="2200" b="1" dirty="0">
                <a:solidFill>
                  <a:srgbClr val="002060"/>
                </a:solidFill>
                <a:cs typeface="Times New Roman" pitchFamily="18" charset="0"/>
              </a:rPr>
              <a:t>-Оформление и компоновка текстовой документации</a:t>
            </a:r>
          </a:p>
          <a:p>
            <a:r>
              <a:rPr lang="ru-RU" sz="2200" b="1" dirty="0">
                <a:solidFill>
                  <a:srgbClr val="002060"/>
                </a:solidFill>
                <a:cs typeface="Times New Roman" pitchFamily="18" charset="0"/>
              </a:rPr>
              <a:t>-Техническая обработка и размещение информационных </a:t>
            </a:r>
          </a:p>
          <a:p>
            <a:r>
              <a:rPr lang="ru-RU" sz="2200" b="1" dirty="0">
                <a:solidFill>
                  <a:srgbClr val="002060"/>
                </a:solidFill>
                <a:cs typeface="Times New Roman" pitchFamily="18" charset="0"/>
              </a:rPr>
              <a:t>ресурсов на сайте</a:t>
            </a:r>
          </a:p>
          <a:p>
            <a:r>
              <a:rPr lang="ru-RU" sz="2200" b="1" dirty="0" smtClean="0">
                <a:solidFill>
                  <a:srgbClr val="002060"/>
                </a:solidFill>
                <a:cs typeface="Times New Roman" pitchFamily="18" charset="0"/>
              </a:rPr>
              <a:t>- Подготовка </a:t>
            </a:r>
            <a:r>
              <a:rPr lang="ru-RU" sz="2200" b="1" dirty="0">
                <a:solidFill>
                  <a:srgbClr val="002060"/>
                </a:solidFill>
                <a:cs typeface="Times New Roman" pitchFamily="18" charset="0"/>
              </a:rPr>
              <a:t>интерфейсной графики</a:t>
            </a:r>
          </a:p>
          <a:p>
            <a:r>
              <a:rPr lang="ru-RU" sz="2000" b="1" dirty="0" smtClean="0">
                <a:solidFill>
                  <a:srgbClr val="C00000"/>
                </a:solidFill>
              </a:rPr>
              <a:t>«</a:t>
            </a:r>
            <a:r>
              <a:rPr lang="en-US" sz="2000" b="1" dirty="0">
                <a:solidFill>
                  <a:srgbClr val="C00000"/>
                </a:solidFill>
              </a:rPr>
              <a:t>Adobe Photoshop</a:t>
            </a:r>
            <a:r>
              <a:rPr lang="ru-RU" sz="2000" b="1" dirty="0">
                <a:solidFill>
                  <a:srgbClr val="C00000"/>
                </a:solidFill>
              </a:rPr>
              <a:t>» </a:t>
            </a:r>
            <a:r>
              <a:rPr lang="ru-RU" sz="2000" b="1" dirty="0">
                <a:solidFill>
                  <a:srgbClr val="002060"/>
                </a:solidFill>
              </a:rPr>
              <a:t>растровая графика- </a:t>
            </a:r>
            <a:endParaRPr lang="ru-RU" sz="2000" b="1" dirty="0" smtClean="0">
              <a:solidFill>
                <a:srgbClr val="002060"/>
              </a:solidFill>
            </a:endParaRPr>
          </a:p>
          <a:p>
            <a:r>
              <a:rPr lang="ru-RU" sz="2000" b="1" dirty="0" smtClean="0">
                <a:solidFill>
                  <a:srgbClr val="002060"/>
                </a:solidFill>
              </a:rPr>
              <a:t>создание </a:t>
            </a:r>
            <a:r>
              <a:rPr lang="ru-RU" sz="2000" b="1" dirty="0">
                <a:solidFill>
                  <a:srgbClr val="002060"/>
                </a:solidFill>
              </a:rPr>
              <a:t>красивых изображений, </a:t>
            </a:r>
            <a:r>
              <a:rPr lang="ru-RU" sz="2000" b="1" dirty="0" smtClean="0">
                <a:solidFill>
                  <a:srgbClr val="002060"/>
                </a:solidFill>
              </a:rPr>
              <a:t>коллажей</a:t>
            </a:r>
            <a:r>
              <a:rPr lang="ru-RU" sz="2000" b="1" dirty="0">
                <a:solidFill>
                  <a:srgbClr val="002060"/>
                </a:solidFill>
              </a:rPr>
              <a:t>, </a:t>
            </a:r>
            <a:endParaRPr lang="ru-RU" sz="2000" b="1" dirty="0" smtClean="0">
              <a:solidFill>
                <a:srgbClr val="002060"/>
              </a:solidFill>
            </a:endParaRPr>
          </a:p>
          <a:p>
            <a:r>
              <a:rPr lang="ru-RU" sz="2000" b="1" dirty="0" smtClean="0">
                <a:solidFill>
                  <a:srgbClr val="002060"/>
                </a:solidFill>
              </a:rPr>
              <a:t>логотипов, обработка фото</a:t>
            </a:r>
          </a:p>
          <a:p>
            <a:r>
              <a:rPr lang="ru-RU" sz="2000" b="1" dirty="0" smtClean="0">
                <a:solidFill>
                  <a:srgbClr val="C00000"/>
                </a:solidFill>
                <a:cs typeface="Times New Roman" pitchFamily="18" charset="0"/>
              </a:rPr>
              <a:t>«</a:t>
            </a:r>
            <a:r>
              <a:rPr lang="en-US" sz="2000" b="1" dirty="0" smtClean="0">
                <a:solidFill>
                  <a:srgbClr val="C00000"/>
                </a:solidFill>
                <a:cs typeface="Times New Roman" pitchFamily="18" charset="0"/>
              </a:rPr>
              <a:t>Adobe</a:t>
            </a:r>
            <a:r>
              <a:rPr lang="en-US" sz="2000" b="1" dirty="0">
                <a:solidFill>
                  <a:srgbClr val="C00000"/>
                </a:solidFill>
                <a:cs typeface="Times New Roman" pitchFamily="18" charset="0"/>
              </a:rPr>
              <a:t> Illustrator</a:t>
            </a:r>
            <a:r>
              <a:rPr lang="ru-RU" sz="2000" b="1" dirty="0">
                <a:solidFill>
                  <a:srgbClr val="C00000"/>
                </a:solidFill>
                <a:cs typeface="Times New Roman" pitchFamily="18" charset="0"/>
              </a:rPr>
              <a:t>» </a:t>
            </a:r>
            <a:r>
              <a:rPr lang="ru-RU" sz="2000" b="1" dirty="0">
                <a:solidFill>
                  <a:srgbClr val="002060"/>
                </a:solidFill>
                <a:cs typeface="Times New Roman" pitchFamily="18" charset="0"/>
              </a:rPr>
              <a:t>векторная графика-</a:t>
            </a:r>
            <a:r>
              <a:rPr lang="ru-RU" sz="2000" b="1" dirty="0">
                <a:solidFill>
                  <a:srgbClr val="002060"/>
                </a:solidFill>
              </a:rPr>
              <a:t> четкость форм и </a:t>
            </a:r>
            <a:r>
              <a:rPr lang="ru-RU" sz="2000" b="1" dirty="0" smtClean="0">
                <a:solidFill>
                  <a:srgbClr val="002060"/>
                </a:solidFill>
              </a:rPr>
              <a:t>линий</a:t>
            </a:r>
            <a:r>
              <a:rPr lang="ru-RU" sz="2000" dirty="0">
                <a:solidFill>
                  <a:srgbClr val="002060"/>
                </a:solidFill>
              </a:rPr>
              <a:t/>
            </a:r>
            <a:br>
              <a:rPr lang="ru-RU" sz="2000" dirty="0">
                <a:solidFill>
                  <a:srgbClr val="002060"/>
                </a:solidFill>
              </a:rPr>
            </a:br>
            <a:endParaRPr lang="ru-RU" sz="2000" dirty="0"/>
          </a:p>
        </p:txBody>
      </p:sp>
      <p:pic>
        <p:nvPicPr>
          <p:cNvPr id="1026" name="Picture 2" descr="E:\2022-2023\О профессии день открытых дверей\Новая профессия программа\slide-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7544" y="3544101"/>
            <a:ext cx="4223906" cy="31636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50000"/>
          <a:stretch/>
        </p:blipFill>
        <p:spPr bwMode="auto">
          <a:xfrm>
            <a:off x="6357950" y="1214422"/>
            <a:ext cx="2398401" cy="150002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xmlns="" val="265591559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 descr="E:\Аттестация_2015_г-2020 г\аттестация 2020\фото\IMG_20200226_12465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09760" y="501697"/>
            <a:ext cx="3807060" cy="2855295"/>
          </a:xfrm>
          <a:prstGeom prst="rect">
            <a:avLst/>
          </a:prstGeom>
          <a:noFill/>
          <a:ln w="3175">
            <a:solidFill>
              <a:srgbClr val="002060"/>
            </a:solidFill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0" y="0"/>
            <a:ext cx="928801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C00000"/>
                </a:solidFill>
                <a:cs typeface="Times New Roman" pitchFamily="18" charset="0"/>
              </a:rPr>
              <a:t>Формирование личных качеств:</a:t>
            </a:r>
            <a:r>
              <a:rPr lang="ru-RU" sz="2400" b="1" dirty="0">
                <a:solidFill>
                  <a:srgbClr val="C00000"/>
                </a:solidFill>
                <a:cs typeface="Times New Roman" pitchFamily="18" charset="0"/>
              </a:rPr>
              <a:t/>
            </a:r>
            <a:br>
              <a:rPr lang="ru-RU" sz="2400" b="1" dirty="0">
                <a:solidFill>
                  <a:srgbClr val="C00000"/>
                </a:solidFill>
                <a:cs typeface="Times New Roman" pitchFamily="18" charset="0"/>
              </a:rPr>
            </a:br>
            <a:endParaRPr lang="ru-RU" sz="2400" b="1" dirty="0">
              <a:solidFill>
                <a:srgbClr val="C00000"/>
              </a:solidFill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67455" y="3819048"/>
            <a:ext cx="3252418" cy="19082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>
                <a:solidFill>
                  <a:srgbClr val="002060"/>
                </a:solidFill>
                <a:cs typeface="Times New Roman" pitchFamily="18" charset="0"/>
              </a:rPr>
              <a:t>Требовательность к </a:t>
            </a:r>
            <a:r>
              <a:rPr lang="ru-RU" sz="2000" b="1" dirty="0" smtClean="0">
                <a:solidFill>
                  <a:srgbClr val="002060"/>
                </a:solidFill>
                <a:cs typeface="Times New Roman" pitchFamily="18" charset="0"/>
              </a:rPr>
              <a:t>себе</a:t>
            </a:r>
          </a:p>
          <a:p>
            <a:r>
              <a:rPr lang="ru-RU" sz="2000" b="1" dirty="0" smtClean="0">
                <a:solidFill>
                  <a:srgbClr val="002060"/>
                </a:solidFill>
                <a:cs typeface="Times New Roman" pitchFamily="18" charset="0"/>
              </a:rPr>
              <a:t>Усидчивость</a:t>
            </a:r>
            <a:r>
              <a:rPr lang="ru-RU" sz="2000" b="1" dirty="0">
                <a:solidFill>
                  <a:srgbClr val="002060"/>
                </a:solidFill>
                <a:cs typeface="Times New Roman" pitchFamily="18" charset="0"/>
              </a:rPr>
              <a:t/>
            </a:r>
            <a:br>
              <a:rPr lang="ru-RU" sz="2000" b="1" dirty="0">
                <a:solidFill>
                  <a:srgbClr val="002060"/>
                </a:solidFill>
                <a:cs typeface="Times New Roman" pitchFamily="18" charset="0"/>
              </a:rPr>
            </a:br>
            <a:r>
              <a:rPr lang="ru-RU" sz="2000" b="1" dirty="0">
                <a:solidFill>
                  <a:srgbClr val="002060"/>
                </a:solidFill>
                <a:cs typeface="Times New Roman" pitchFamily="18" charset="0"/>
              </a:rPr>
              <a:t>Исполнительность</a:t>
            </a:r>
            <a:br>
              <a:rPr lang="ru-RU" sz="2000" b="1" dirty="0">
                <a:solidFill>
                  <a:srgbClr val="002060"/>
                </a:solidFill>
                <a:cs typeface="Times New Roman" pitchFamily="18" charset="0"/>
              </a:rPr>
            </a:br>
            <a:r>
              <a:rPr lang="ru-RU" sz="2000" b="1" dirty="0">
                <a:solidFill>
                  <a:srgbClr val="002060"/>
                </a:solidFill>
                <a:cs typeface="Times New Roman" pitchFamily="18" charset="0"/>
              </a:rPr>
              <a:t>Коммуникабельность</a:t>
            </a:r>
            <a:br>
              <a:rPr lang="ru-RU" sz="2000" b="1" dirty="0">
                <a:solidFill>
                  <a:srgbClr val="002060"/>
                </a:solidFill>
                <a:cs typeface="Times New Roman" pitchFamily="18" charset="0"/>
              </a:rPr>
            </a:br>
            <a:r>
              <a:rPr lang="ru-RU" sz="2000" b="1" dirty="0">
                <a:solidFill>
                  <a:srgbClr val="002060"/>
                </a:solidFill>
                <a:cs typeface="Times New Roman" pitchFamily="18" charset="0"/>
              </a:rPr>
              <a:t>Терпение</a:t>
            </a:r>
            <a:endParaRPr lang="ru-RU" sz="2000" b="1" dirty="0">
              <a:solidFill>
                <a:srgbClr val="002060"/>
              </a:solidFill>
            </a:endParaRPr>
          </a:p>
          <a:p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4035344" y="3667883"/>
            <a:ext cx="5433200" cy="1046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37160">
              <a:spcBef>
                <a:spcPct val="20000"/>
              </a:spcBef>
              <a:buClr>
                <a:schemeClr val="tx1">
                  <a:shade val="95000"/>
                </a:schemeClr>
              </a:buClr>
              <a:buSzPct val="65000"/>
            </a:pPr>
            <a:r>
              <a:rPr lang="ru-RU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Организует собственную деятельность</a:t>
            </a:r>
          </a:p>
          <a:p>
            <a:pPr marL="137160">
              <a:spcBef>
                <a:spcPct val="20000"/>
              </a:spcBef>
              <a:buClr>
                <a:schemeClr val="tx1">
                  <a:shade val="95000"/>
                </a:schemeClr>
              </a:buClr>
              <a:buSzPct val="65000"/>
            </a:pPr>
            <a:r>
              <a:rPr lang="ru-RU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исходя из цели и способов ее достижения</a:t>
            </a:r>
            <a:endParaRPr lang="en-US" sz="2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sp>
        <p:nvSpPr>
          <p:cNvPr id="11" name="TextBox 10"/>
          <p:cNvSpPr txBox="1"/>
          <p:nvPr/>
        </p:nvSpPr>
        <p:spPr>
          <a:xfrm>
            <a:off x="3662178" y="4403824"/>
            <a:ext cx="5408660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sz="20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Оценивает </a:t>
            </a:r>
            <a:r>
              <a:rPr lang="ru-RU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собственную деятельность, несет</a:t>
            </a:r>
          </a:p>
          <a:p>
            <a:r>
              <a:rPr lang="ru-RU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ответственность за результаты своей работы</a:t>
            </a:r>
            <a:endParaRPr lang="en-US" sz="2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023348" y="5760162"/>
            <a:ext cx="514905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Умеет </a:t>
            </a:r>
            <a:r>
              <a:rPr lang="ru-RU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эффективно работать в команде</a:t>
            </a:r>
          </a:p>
          <a:p>
            <a:endParaRPr lang="ru-RU" sz="2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Стрелка вправо 19"/>
          <p:cNvSpPr/>
          <p:nvPr/>
        </p:nvSpPr>
        <p:spPr>
          <a:xfrm>
            <a:off x="1891400" y="5904688"/>
            <a:ext cx="808391" cy="20941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Стрелка вправо 20"/>
          <p:cNvSpPr/>
          <p:nvPr/>
        </p:nvSpPr>
        <p:spPr>
          <a:xfrm>
            <a:off x="2650880" y="5178148"/>
            <a:ext cx="744935" cy="22521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050" name="Picture 2" descr="E:\2022-2023\О профессии день открытых дверей\Новая профессия программа\netapp_previsioni-201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88024" y="501698"/>
            <a:ext cx="3546710" cy="285529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4">
                <a:lumMod val="20000"/>
                <a:lumOff val="8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12" name="Стрелка вправо 11"/>
          <p:cNvSpPr/>
          <p:nvPr/>
        </p:nvSpPr>
        <p:spPr>
          <a:xfrm>
            <a:off x="3076170" y="4191102"/>
            <a:ext cx="808391" cy="20941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51490137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36\Pictures\diploma-oblojka-red-middle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9512" y="3356992"/>
            <a:ext cx="4259606" cy="3364156"/>
          </a:xfrm>
          <a:prstGeom prst="rect">
            <a:avLst/>
          </a:prstGeom>
          <a:noFill/>
          <a:ln>
            <a:solidFill>
              <a:srgbClr val="C00000"/>
            </a:solidFill>
          </a:ln>
          <a:effectLst>
            <a:glow rad="228600">
              <a:schemeClr val="accent6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2267" y="188640"/>
            <a:ext cx="9121733" cy="30162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200" b="1" dirty="0">
                <a:solidFill>
                  <a:srgbClr val="002060"/>
                </a:solidFill>
              </a:rPr>
              <a:t>Завершается курс обучения Государственной (итоговой) </a:t>
            </a:r>
            <a:r>
              <a:rPr lang="ru-RU" sz="2200" b="1" dirty="0" smtClean="0">
                <a:solidFill>
                  <a:srgbClr val="002060"/>
                </a:solidFill>
              </a:rPr>
              <a:t>аттестацией</a:t>
            </a:r>
          </a:p>
          <a:p>
            <a:r>
              <a:rPr lang="ru-RU" sz="2400" dirty="0">
                <a:solidFill>
                  <a:schemeClr val="tx2">
                    <a:lumMod val="25000"/>
                  </a:schemeClr>
                </a:solidFill>
              </a:rPr>
              <a:t>Выпускники, освоившие программы подготовки квалифицированных рабочих, служащих, выполняют выпускную квалификационную работу в виде </a:t>
            </a:r>
            <a:r>
              <a:rPr lang="ru-RU" sz="2400" b="1" u="sng" dirty="0">
                <a:solidFill>
                  <a:schemeClr val="tx2">
                    <a:lumMod val="25000"/>
                  </a:schemeClr>
                </a:solidFill>
              </a:rPr>
              <a:t>демонстрационного экзамена.</a:t>
            </a:r>
            <a:r>
              <a:rPr lang="ru-RU" sz="2400" dirty="0">
                <a:solidFill>
                  <a:schemeClr val="tx2">
                    <a:lumMod val="25000"/>
                  </a:schemeClr>
                </a:solidFill>
              </a:rPr>
              <a:t> </a:t>
            </a:r>
            <a:r>
              <a:rPr lang="ru-RU" sz="2400" b="1" dirty="0">
                <a:solidFill>
                  <a:srgbClr val="002060"/>
                </a:solidFill>
              </a:rPr>
              <a:t/>
            </a:r>
            <a:br>
              <a:rPr lang="ru-RU" sz="2400" b="1" dirty="0">
                <a:solidFill>
                  <a:srgbClr val="002060"/>
                </a:solidFill>
              </a:rPr>
            </a:br>
            <a:r>
              <a:rPr lang="ru-RU" sz="2400" b="1" smtClean="0">
                <a:solidFill>
                  <a:srgbClr val="002060"/>
                </a:solidFill>
              </a:rPr>
              <a:t>Выпускники </a:t>
            </a:r>
            <a:r>
              <a:rPr lang="ru-RU" sz="2400" b="1" dirty="0">
                <a:solidFill>
                  <a:srgbClr val="002060"/>
                </a:solidFill>
              </a:rPr>
              <a:t>получают </a:t>
            </a:r>
            <a:endParaRPr lang="ru-RU" sz="2400" b="1" dirty="0" smtClean="0">
              <a:solidFill>
                <a:srgbClr val="002060"/>
              </a:solidFill>
            </a:endParaRPr>
          </a:p>
          <a:p>
            <a:r>
              <a:rPr lang="ru-RU" sz="2400" b="1" dirty="0" smtClean="0">
                <a:solidFill>
                  <a:srgbClr val="C00000"/>
                </a:solidFill>
              </a:rPr>
              <a:t>ДИПЛОМ </a:t>
            </a:r>
            <a:r>
              <a:rPr lang="ru-RU" sz="2400" b="1" dirty="0">
                <a:solidFill>
                  <a:srgbClr val="C00000"/>
                </a:solidFill>
              </a:rPr>
              <a:t>о среднем специальном образовании</a:t>
            </a:r>
            <a:br>
              <a:rPr lang="ru-RU" sz="2400" b="1" dirty="0">
                <a:solidFill>
                  <a:srgbClr val="C00000"/>
                </a:solidFill>
              </a:rPr>
            </a:br>
            <a:r>
              <a:rPr lang="ru-RU" sz="2400" b="1" dirty="0">
                <a:solidFill>
                  <a:srgbClr val="C00000"/>
                </a:solidFill>
              </a:rPr>
              <a:t>КВАЛИФИКАЦИЯ </a:t>
            </a:r>
            <a:endParaRPr lang="ru-RU" sz="2400" b="1" dirty="0" smtClean="0">
              <a:solidFill>
                <a:srgbClr val="C00000"/>
              </a:solidFill>
            </a:endParaRPr>
          </a:p>
          <a:p>
            <a:r>
              <a:rPr lang="ru-RU" sz="2400" b="1" u="sng" dirty="0" smtClean="0">
                <a:ln w="6350">
                  <a:noFill/>
                </a:ln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Оператор </a:t>
            </a:r>
            <a:r>
              <a:rPr lang="ru-RU" sz="2400" b="1" u="sng" dirty="0">
                <a:ln w="6350">
                  <a:noFill/>
                </a:ln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информационных систем и </a:t>
            </a:r>
            <a:r>
              <a:rPr lang="ru-RU" sz="2400" b="1" u="sng" dirty="0" smtClean="0">
                <a:ln w="6350">
                  <a:noFill/>
                </a:ln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ресурсов</a:t>
            </a:r>
            <a:endParaRPr lang="ru-RU" sz="2400" b="1" u="sng" dirty="0">
              <a:ln w="6350">
                <a:noFill/>
              </a:ln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2308888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7190" y="332656"/>
            <a:ext cx="9073008" cy="55399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002060"/>
                </a:solidFill>
              </a:rPr>
              <a:t>Выпускники </a:t>
            </a:r>
            <a:r>
              <a:rPr lang="ru-RU" sz="2400" b="1" dirty="0">
                <a:solidFill>
                  <a:srgbClr val="002060"/>
                </a:solidFill>
              </a:rPr>
              <a:t>этой профессии </a:t>
            </a:r>
            <a:r>
              <a:rPr lang="ru-RU" sz="2400" b="1" dirty="0" smtClean="0">
                <a:solidFill>
                  <a:srgbClr val="002060"/>
                </a:solidFill>
              </a:rPr>
              <a:t>могут </a:t>
            </a:r>
            <a:r>
              <a:rPr lang="ru-RU" sz="2400" b="1" dirty="0">
                <a:solidFill>
                  <a:srgbClr val="002060"/>
                </a:solidFill>
              </a:rPr>
              <a:t>усовершенствовать навыки в высших учебных заведениях</a:t>
            </a:r>
            <a:r>
              <a:rPr lang="ru-RU" sz="2400" b="1" dirty="0" smtClean="0">
                <a:solidFill>
                  <a:srgbClr val="002060"/>
                </a:solidFill>
              </a:rPr>
              <a:t>;</a:t>
            </a:r>
          </a:p>
          <a:p>
            <a:r>
              <a:rPr lang="ru-RU" sz="2400" b="1" dirty="0" smtClean="0">
                <a:solidFill>
                  <a:srgbClr val="002060"/>
                </a:solidFill>
              </a:rPr>
              <a:t>- </a:t>
            </a:r>
            <a:r>
              <a:rPr lang="ru-RU" sz="2400" b="1" dirty="0">
                <a:solidFill>
                  <a:srgbClr val="002060"/>
                </a:solidFill>
              </a:rPr>
              <a:t>осваивать смежные специальности: веб-дизайнер, аниматор, </a:t>
            </a:r>
            <a:r>
              <a:rPr lang="ru-RU" sz="2400" b="1" dirty="0" smtClean="0">
                <a:solidFill>
                  <a:srgbClr val="002060"/>
                </a:solidFill>
              </a:rPr>
              <a:t>программист</a:t>
            </a:r>
            <a:r>
              <a:rPr lang="ru-RU" sz="2400" b="1" dirty="0">
                <a:solidFill>
                  <a:srgbClr val="002060"/>
                </a:solidFill>
              </a:rPr>
              <a:t>;</a:t>
            </a:r>
          </a:p>
          <a:p>
            <a:r>
              <a:rPr lang="ru-RU" sz="2400" b="1" dirty="0" smtClean="0">
                <a:solidFill>
                  <a:srgbClr val="002060"/>
                </a:solidFill>
              </a:rPr>
              <a:t>- </a:t>
            </a:r>
            <a:r>
              <a:rPr lang="ru-RU" sz="2400" b="1" dirty="0">
                <a:solidFill>
                  <a:srgbClr val="002060"/>
                </a:solidFill>
              </a:rPr>
              <a:t>работать в </a:t>
            </a:r>
            <a:r>
              <a:rPr lang="ru-RU" sz="2400" b="1" dirty="0" smtClean="0">
                <a:solidFill>
                  <a:srgbClr val="002060"/>
                </a:solidFill>
              </a:rPr>
              <a:t>фотостудиях, дизайн-студиях, в </a:t>
            </a:r>
            <a:r>
              <a:rPr lang="ru-RU" sz="2400" b="1" dirty="0">
                <a:solidFill>
                  <a:srgbClr val="002060"/>
                </a:solidFill>
              </a:rPr>
              <a:t>издательствах, офисах, компьютерных </a:t>
            </a:r>
            <a:r>
              <a:rPr lang="ru-RU" sz="2400" b="1" dirty="0" smtClean="0">
                <a:solidFill>
                  <a:srgbClr val="002060"/>
                </a:solidFill>
              </a:rPr>
              <a:t>фирмах;</a:t>
            </a:r>
            <a:r>
              <a:rPr lang="ru-RU" sz="2400" b="1" dirty="0">
                <a:solidFill>
                  <a:srgbClr val="002060"/>
                </a:solidFill>
              </a:rPr>
              <a:t/>
            </a:r>
            <a:br>
              <a:rPr lang="ru-RU" sz="2400" b="1" dirty="0">
                <a:solidFill>
                  <a:srgbClr val="002060"/>
                </a:solidFill>
              </a:rPr>
            </a:br>
            <a:r>
              <a:rPr lang="ru-RU" sz="2400" b="1" dirty="0" smtClean="0">
                <a:solidFill>
                  <a:srgbClr val="002060"/>
                </a:solidFill>
              </a:rPr>
              <a:t>-в частных и государственных предприятиях;</a:t>
            </a:r>
          </a:p>
          <a:p>
            <a:r>
              <a:rPr lang="ru-RU" sz="2400" b="1" dirty="0" smtClean="0">
                <a:solidFill>
                  <a:srgbClr val="002060"/>
                </a:solidFill>
              </a:rPr>
              <a:t>- </a:t>
            </a:r>
            <a:r>
              <a:rPr lang="ru-RU" sz="2400" b="1" dirty="0" err="1" smtClean="0">
                <a:solidFill>
                  <a:srgbClr val="002060"/>
                </a:solidFill>
              </a:rPr>
              <a:t>фриланс</a:t>
            </a:r>
            <a:r>
              <a:rPr lang="ru-RU" sz="2400" b="1" dirty="0" smtClean="0">
                <a:solidFill>
                  <a:srgbClr val="002060"/>
                </a:solidFill>
              </a:rPr>
              <a:t>. </a:t>
            </a:r>
          </a:p>
          <a:p>
            <a:r>
              <a:rPr lang="ru-RU" sz="2400" b="1" u="sng" dirty="0" smtClean="0">
                <a:solidFill>
                  <a:srgbClr val="002060"/>
                </a:solidFill>
              </a:rPr>
              <a:t>Важное качество- </a:t>
            </a:r>
            <a:r>
              <a:rPr lang="ru-RU" sz="2400" b="1" dirty="0" smtClean="0">
                <a:solidFill>
                  <a:srgbClr val="002060"/>
                </a:solidFill>
              </a:rPr>
              <a:t>необходимо стремление к постоянному профессиональному развитию. </a:t>
            </a:r>
            <a:endParaRPr lang="ru-RU" sz="2400" b="1" dirty="0">
              <a:solidFill>
                <a:srgbClr val="002060"/>
              </a:solidFill>
            </a:endParaRPr>
          </a:p>
          <a:p>
            <a:endParaRPr lang="ru-RU" sz="2400" b="1" dirty="0" smtClean="0">
              <a:solidFill>
                <a:srgbClr val="002060"/>
              </a:solidFill>
            </a:endParaRPr>
          </a:p>
          <a:p>
            <a:endParaRPr lang="ru-RU" sz="2400" b="1" dirty="0">
              <a:solidFill>
                <a:srgbClr val="002060"/>
              </a:solidFill>
            </a:endParaRPr>
          </a:p>
          <a:p>
            <a:r>
              <a:rPr lang="ru-RU" sz="2400" b="1" dirty="0" smtClean="0">
                <a:solidFill>
                  <a:srgbClr val="002060"/>
                </a:solidFill>
              </a:rPr>
              <a:t/>
            </a:r>
            <a:br>
              <a:rPr lang="ru-RU" sz="2400" b="1" dirty="0" smtClean="0">
                <a:solidFill>
                  <a:srgbClr val="002060"/>
                </a:solidFill>
              </a:rPr>
            </a:br>
            <a:r>
              <a:rPr lang="ru-RU" sz="2400" b="1" dirty="0" smtClean="0">
                <a:solidFill>
                  <a:srgbClr val="C00000"/>
                </a:solidFill>
              </a:rPr>
              <a:t>Спасибо за внимание!</a:t>
            </a:r>
            <a:r>
              <a:rPr lang="ru-RU" dirty="0" smtClean="0">
                <a:solidFill>
                  <a:srgbClr val="002060"/>
                </a:solidFill>
              </a:rPr>
              <a:t/>
            </a:r>
            <a:br>
              <a:rPr lang="ru-RU" dirty="0" smtClean="0">
                <a:solidFill>
                  <a:srgbClr val="002060"/>
                </a:solidFill>
              </a:rPr>
            </a:br>
            <a:endParaRPr lang="ru-RU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48982"/>
          <a:stretch/>
        </p:blipFill>
        <p:spPr bwMode="auto">
          <a:xfrm>
            <a:off x="6300192" y="4617284"/>
            <a:ext cx="2678559" cy="199401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50000"/>
          <a:stretch/>
        </p:blipFill>
        <p:spPr bwMode="auto">
          <a:xfrm>
            <a:off x="3563888" y="4617284"/>
            <a:ext cx="2517775" cy="202723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xmlns="" val="48103678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2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2304</TotalTime>
  <Words>363</Words>
  <Application>Microsoft Office PowerPoint</Application>
  <PresentationFormat>Экран (4:3)</PresentationFormat>
  <Paragraphs>75</Paragraphs>
  <Slides>9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Апекс</vt:lpstr>
      <vt:lpstr> </vt:lpstr>
      <vt:lpstr>Слайд 2</vt:lpstr>
      <vt:lpstr>Слайд 3</vt:lpstr>
      <vt:lpstr> </vt:lpstr>
      <vt:lpstr>Слайд 5</vt:lpstr>
      <vt:lpstr>Слайд 6</vt:lpstr>
      <vt:lpstr>Слайд 7</vt:lpstr>
      <vt:lpstr>Слайд 8</vt:lpstr>
      <vt:lpstr>Слайд 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Мастер по ОЦИ</dc:title>
  <dc:creator>Кириллова И.В.</dc:creator>
  <cp:lastModifiedBy>40-1</cp:lastModifiedBy>
  <cp:revision>152</cp:revision>
  <dcterms:created xsi:type="dcterms:W3CDTF">2014-02-25T05:46:08Z</dcterms:created>
  <dcterms:modified xsi:type="dcterms:W3CDTF">2023-09-18T11:05:06Z</dcterms:modified>
</cp:coreProperties>
</file>